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91" r:id="rId16"/>
    <p:sldId id="29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3" r:id="rId33"/>
    <p:sldId id="288" r:id="rId34"/>
    <p:sldId id="289" r:id="rId35"/>
    <p:sldId id="290" r:id="rId36"/>
    <p:sldId id="29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232247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Arial" charset="0"/>
              </a:rPr>
              <a:t>Сначала вы требуете выпивку, потом выпивка требует выпивки, потом выпивка требует вас.</a:t>
            </a:r>
            <a:r>
              <a:rPr lang="ru-RU" sz="3200" b="1" dirty="0" smtClean="0">
                <a:latin typeface="Arial" charset="0"/>
              </a:rPr>
              <a:t> </a:t>
            </a:r>
            <a:br>
              <a:rPr lang="ru-RU" sz="3200" b="1" dirty="0" smtClean="0">
                <a:latin typeface="Arial" charset="0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2564904"/>
            <a:ext cx="4464496" cy="3960440"/>
          </a:xfrm>
        </p:spPr>
        <p:txBody>
          <a:bodyPr>
            <a:norm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Правда об алкоголе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факторы: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1) </a:t>
            </a:r>
            <a:r>
              <a:rPr lang="ru-RU" u="sng" dirty="0" smtClean="0"/>
              <a:t>Социальные факторы</a:t>
            </a:r>
            <a:r>
              <a:rPr lang="ru-RU" dirty="0" smtClean="0"/>
              <a:t>: культурный и материальный уровень жизни, стрессы, информационные перегрузки, урбанизация. </a:t>
            </a:r>
            <a:br>
              <a:rPr lang="ru-RU" dirty="0" smtClean="0"/>
            </a:br>
            <a:r>
              <a:rPr lang="ru-RU" dirty="0" smtClean="0"/>
              <a:t>2) </a:t>
            </a:r>
            <a:r>
              <a:rPr lang="ru-RU" u="sng" dirty="0" smtClean="0"/>
              <a:t>Биологические:</a:t>
            </a:r>
            <a:r>
              <a:rPr lang="ru-RU" dirty="0" smtClean="0"/>
              <a:t> наследственная предрасположенность. По данным </a:t>
            </a:r>
            <a:r>
              <a:rPr lang="ru-RU" dirty="0" err="1" smtClean="0"/>
              <a:t>Альтшуллера</a:t>
            </a:r>
            <a:r>
              <a:rPr lang="ru-RU" dirty="0" smtClean="0"/>
              <a:t> до 30% детей, чьи родители злоупотребляли алкоголем, могут стать потенциальными алкоголиками. </a:t>
            </a:r>
            <a:br>
              <a:rPr lang="ru-RU" dirty="0" smtClean="0"/>
            </a:br>
            <a:r>
              <a:rPr lang="ru-RU" dirty="0" smtClean="0"/>
              <a:t>3) </a:t>
            </a:r>
            <a:r>
              <a:rPr lang="ru-RU" u="sng" dirty="0" smtClean="0"/>
              <a:t>Психологические:</a:t>
            </a:r>
            <a:r>
              <a:rPr lang="ru-RU" dirty="0" smtClean="0"/>
              <a:t> </a:t>
            </a:r>
            <a:r>
              <a:rPr lang="ru-RU" dirty="0" err="1" smtClean="0"/>
              <a:t>психоэмоциональные</a:t>
            </a:r>
            <a:r>
              <a:rPr lang="ru-RU" dirty="0" smtClean="0"/>
              <a:t> особенности личности, способность к социальной адаптации и противостоянию стрессам.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390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алкоголизм развивается по такой схеме: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609416"/>
            <a:ext cx="4492352" cy="4846320"/>
          </a:xfrm>
        </p:spPr>
        <p:txBody>
          <a:bodyPr>
            <a:normAutofit fontScale="92500"/>
          </a:bodyPr>
          <a:lstStyle/>
          <a:p>
            <a:pPr lvl="0"/>
            <a:r>
              <a:rPr lang="ru-RU" u="sng" dirty="0" smtClean="0"/>
              <a:t>Начальная фаза. </a:t>
            </a:r>
            <a:r>
              <a:rPr lang="ru-RU" dirty="0" smtClean="0"/>
              <a:t>Опьянение с</a:t>
            </a:r>
            <a:r>
              <a:rPr lang="ru-RU" i="1" dirty="0" smtClean="0"/>
              <a:t> </a:t>
            </a:r>
            <a:r>
              <a:rPr lang="ru-RU" dirty="0" smtClean="0"/>
              <a:t>выпадением памяти, «затмение». Человек постоянно думает о спиртном, ему кажется, что выпил недостаточно, он пьет «впрок», у него развивается жадность к алкоголю. Однако он сохраняет сознание своей вины, избегает разговоров о своей тяге к вину.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484784"/>
            <a:ext cx="3368675" cy="482441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00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>
            <a:normAutofit/>
          </a:bodyPr>
          <a:lstStyle/>
          <a:p>
            <a:pPr lvl="0"/>
            <a:r>
              <a:rPr lang="ru-RU" u="sng" dirty="0" smtClean="0"/>
              <a:t>Критическая фаза. </a:t>
            </a:r>
            <a:r>
              <a:rPr lang="ru-RU" dirty="0" smtClean="0"/>
              <a:t>Утрата контроля над собой после первого же глотка водки. Стремление найти оправдание своему пьянству.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39752" y="2276872"/>
            <a:ext cx="5833368" cy="458112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28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/>
          <a:lstStyle/>
          <a:p>
            <a:r>
              <a:rPr lang="ru-RU" u="sng" dirty="0" smtClean="0"/>
              <a:t>Хроническая фаза. </a:t>
            </a:r>
            <a:r>
              <a:rPr lang="ru-RU" dirty="0" smtClean="0"/>
              <a:t>Ежедневное похмелье. Распад личности. Помутнение памяти. Сбивчивость мысли. Человек пьет суррогаты алкоголя, технические жидкости, одеколон. У него развиваются безосновательные страхи, белая горячка, другие алкогольные психозы.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Игнат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861048"/>
            <a:ext cx="3211033" cy="2466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24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Алкоголь - яд для любой живой клетки.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7239000" cy="4826936"/>
          </a:xfrm>
        </p:spPr>
        <p:txBody>
          <a:bodyPr/>
          <a:lstStyle/>
          <a:p>
            <a:r>
              <a:rPr lang="ru-RU" dirty="0" smtClean="0"/>
              <a:t>Принятый внутрь он через 5 -10 минут всасывается в кровь и разноситься по всему организму.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3068960"/>
            <a:ext cx="4536504" cy="36004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Сердце человека употребляющего алкоголь</a:t>
            </a:r>
            <a:endParaRPr lang="ru-RU" dirty="0"/>
          </a:p>
        </p:txBody>
      </p:sp>
      <p:pic>
        <p:nvPicPr>
          <p:cNvPr id="4" name="Содержимое 4" descr="_______1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916832"/>
            <a:ext cx="3048000" cy="2000250"/>
          </a:xfrm>
        </p:spPr>
      </p:pic>
      <p:pic>
        <p:nvPicPr>
          <p:cNvPr id="5" name="Содержимое 5" descr="1240260456_alko-serd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635896" y="3429000"/>
            <a:ext cx="4564063" cy="3070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печень человека употребляющего алкоголь</a:t>
            </a:r>
            <a:endParaRPr lang="ru-RU" dirty="0"/>
          </a:p>
        </p:txBody>
      </p:sp>
      <p:pic>
        <p:nvPicPr>
          <p:cNvPr id="4" name="Содержимое 3" descr="__________________________1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1580" y="2137188"/>
            <a:ext cx="5730240" cy="3791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836712"/>
            <a:ext cx="6552728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74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476672"/>
            <a:ext cx="3168352" cy="2376264"/>
          </a:xfrm>
        </p:spPr>
      </p:pic>
      <p:pic>
        <p:nvPicPr>
          <p:cNvPr id="5" name="Содержимое 3" descr="3747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03848" y="620688"/>
            <a:ext cx="4500562" cy="342900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360040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3" descr="h_Qeno3Rx0zXZcEmqyPuF86U1TGtLfS7Ok_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995936" y="2991817"/>
            <a:ext cx="4148509" cy="3866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Плод наиболее чувствителен к алкоголю и наркотикам в первые 8 недель. </a:t>
            </a:r>
            <a:endParaRPr lang="ru-RU" dirty="0"/>
          </a:p>
        </p:txBody>
      </p:sp>
      <p:pic>
        <p:nvPicPr>
          <p:cNvPr id="4" name="Содержимое 3" descr="1189423132_atomic_kid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39952" y="2852936"/>
            <a:ext cx="3876675" cy="3810000"/>
          </a:xfr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772816"/>
            <a:ext cx="4536231" cy="367225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943560_373_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71800" y="3356992"/>
            <a:ext cx="4371950" cy="31438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388880"/>
          </a:xfrm>
        </p:spPr>
        <p:txBody>
          <a:bodyPr/>
          <a:lstStyle/>
          <a:p>
            <a:pPr algn="ctr"/>
            <a:r>
              <a:rPr lang="ru-RU" sz="4400" dirty="0" smtClean="0"/>
              <a:t>Что такое алкоголь?</a:t>
            </a:r>
            <a:br>
              <a:rPr lang="ru-RU" sz="4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/>
          <a:lstStyle/>
          <a:p>
            <a:r>
              <a:rPr lang="ru-RU" i="1" dirty="0" smtClean="0"/>
              <a:t>Алкоголь – это вредное для здоровья вещество, которое содержится в пиве, вине, шампанском, водке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244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Алкоголь, попадая в организм ребенка, быстро разносится кровью и концентрируется в мозгу.</a:t>
            </a:r>
            <a:endParaRPr lang="ru-RU" dirty="0"/>
          </a:p>
        </p:txBody>
      </p:sp>
      <p:pic>
        <p:nvPicPr>
          <p:cNvPr id="4" name="Picture 4" descr="Трудный период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2996952"/>
            <a:ext cx="4392488" cy="33123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/>
          <a:lstStyle/>
          <a:p>
            <a:r>
              <a:rPr lang="ru-RU" dirty="0" smtClean="0"/>
              <a:t>пьяными совершается 55% всех краж, </a:t>
            </a:r>
          </a:p>
          <a:p>
            <a:r>
              <a:rPr lang="ru-RU" dirty="0" smtClean="0"/>
              <a:t>79% грабежей, </a:t>
            </a:r>
          </a:p>
          <a:p>
            <a:r>
              <a:rPr lang="ru-RU" dirty="0" smtClean="0"/>
              <a:t>69% нападений. </a:t>
            </a:r>
          </a:p>
          <a:p>
            <a:r>
              <a:rPr lang="ru-RU" dirty="0" smtClean="0"/>
              <a:t>Более 80% хулиганских действий приходится на подростков в нетрезвом виде.</a:t>
            </a:r>
          </a:p>
          <a:p>
            <a:endParaRPr lang="ru-RU" dirty="0"/>
          </a:p>
        </p:txBody>
      </p:sp>
      <p:pic>
        <p:nvPicPr>
          <p:cNvPr id="4" name="Содержимое 3" descr="bu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39952" y="3421112"/>
            <a:ext cx="3456384" cy="343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rendclub.ru/upload/media/images/nano-technik/2751d3d4a82b3189qqqqqqqqqqg.77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501317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i="1" dirty="0" smtClean="0"/>
              <a:t>Средь традиций самых разных</a:t>
            </a:r>
            <a:br>
              <a:rPr lang="ru-RU" i="1" dirty="0" smtClean="0"/>
            </a:br>
            <a:r>
              <a:rPr lang="ru-RU" i="1" dirty="0" smtClean="0"/>
              <a:t>Есть нелегкая одна.</a:t>
            </a:r>
            <a:br>
              <a:rPr lang="ru-RU" i="1" dirty="0" smtClean="0"/>
            </a:br>
            <a:r>
              <a:rPr lang="ru-RU" i="1" dirty="0" smtClean="0"/>
              <a:t>Если встреча, если праздник,</a:t>
            </a:r>
            <a:br>
              <a:rPr lang="ru-RU" i="1" dirty="0" smtClean="0"/>
            </a:br>
            <a:r>
              <a:rPr lang="ru-RU" i="1" dirty="0" smtClean="0"/>
              <a:t>Значит, пей и пей до дна!</a:t>
            </a:r>
            <a:br>
              <a:rPr lang="ru-RU" i="1" dirty="0" smtClean="0"/>
            </a:br>
            <a:r>
              <a:rPr lang="ru-RU" i="1" dirty="0" smtClean="0"/>
              <a:t>Пей одну, и пей другую,</a:t>
            </a:r>
            <a:br>
              <a:rPr lang="ru-RU" i="1" dirty="0" smtClean="0"/>
            </a:br>
            <a:r>
              <a:rPr lang="ru-RU" i="1" dirty="0" smtClean="0"/>
              <a:t>И седьмую, и восьмую,—</a:t>
            </a:r>
            <a:br>
              <a:rPr lang="ru-RU" i="1" dirty="0" smtClean="0"/>
            </a:br>
            <a:r>
              <a:rPr lang="ru-RU" i="1" dirty="0" smtClean="0"/>
              <a:t>Просят, давят, жмут «Друзья»!</a:t>
            </a:r>
            <a:br>
              <a:rPr lang="ru-RU" i="1" dirty="0" smtClean="0"/>
            </a:br>
            <a:r>
              <a:rPr lang="ru-RU" i="1" dirty="0" smtClean="0"/>
              <a:t>Ну, а если не могу я,</a:t>
            </a:r>
            <a:br>
              <a:rPr lang="ru-RU" i="1" dirty="0" smtClean="0"/>
            </a:br>
            <a:r>
              <a:rPr lang="ru-RU" i="1" dirty="0" smtClean="0"/>
              <a:t>Ну, а если мне нельзя?</a:t>
            </a:r>
            <a:br>
              <a:rPr lang="ru-RU" i="1" dirty="0" smtClean="0"/>
            </a:br>
            <a:r>
              <a:rPr lang="ru-RU" i="1" dirty="0" smtClean="0"/>
              <a:t>Ну, а если есть причина</a:t>
            </a:r>
            <a:br>
              <a:rPr lang="ru-RU" i="1" dirty="0" smtClean="0"/>
            </a:br>
            <a:r>
              <a:rPr lang="ru-RU" i="1" dirty="0" smtClean="0"/>
              <a:t>Завтра утром в форме быть?</a:t>
            </a:r>
            <a:br>
              <a:rPr lang="ru-RU" i="1" dirty="0" smtClean="0"/>
            </a:br>
            <a:r>
              <a:rPr lang="ru-RU" i="1" dirty="0" smtClean="0"/>
              <a:t>Значит, я уж не мужчина?</a:t>
            </a:r>
            <a:br>
              <a:rPr lang="ru-RU" i="1" dirty="0" smtClean="0"/>
            </a:br>
            <a:r>
              <a:rPr lang="ru-RU" i="1" dirty="0" smtClean="0"/>
              <a:t>Хоть давись, но должен пить!</a:t>
            </a:r>
            <a:br>
              <a:rPr lang="ru-RU" i="1" dirty="0" smtClean="0"/>
            </a:br>
            <a:r>
              <a:rPr lang="ru-RU" i="1" dirty="0" smtClean="0"/>
              <a:t>А ты сможешь </a:t>
            </a:r>
            <a:r>
              <a:rPr lang="ru-RU" b="1" i="1" dirty="0" smtClean="0"/>
              <a:t>сказать «нет»</a:t>
            </a:r>
            <a:r>
              <a:rPr lang="ru-RU" i="1" dirty="0" smtClean="0"/>
              <a:t> 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6049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Скажите: человек, который кладет сыр в мышеловку, любит мышей?</a:t>
            </a:r>
            <a:br>
              <a:rPr lang="ru-RU" dirty="0" smtClean="0"/>
            </a:br>
            <a:r>
              <a:rPr lang="ru-RU" dirty="0" smtClean="0"/>
              <a:t> Для чего он тратит на них сыр?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2996952"/>
            <a:ext cx="5556311" cy="354715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Это круто! не правда ли?</a:t>
            </a:r>
            <a:endParaRPr lang="ru-RU" dirty="0"/>
          </a:p>
        </p:txBody>
      </p:sp>
      <p:pic>
        <p:nvPicPr>
          <p:cNvPr id="4" name="Содержимое 3" descr="3ZKFG9YBs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628800"/>
            <a:ext cx="6624736" cy="49685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Или это?</a:t>
            </a:r>
            <a:endParaRPr lang="ru-RU" dirty="0"/>
          </a:p>
        </p:txBody>
      </p:sp>
      <p:pic>
        <p:nvPicPr>
          <p:cNvPr id="4" name="Содержимое 3" descr="gWSGqXHp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844824"/>
            <a:ext cx="6579096" cy="4732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 возможно мы пьем для этого?!</a:t>
            </a:r>
            <a:endParaRPr lang="ru-RU" dirty="0"/>
          </a:p>
        </p:txBody>
      </p:sp>
      <p:pic>
        <p:nvPicPr>
          <p:cNvPr id="4" name="Содержимое 3" descr="rLYMKDGXZ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889918"/>
            <a:ext cx="7200800" cy="4635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Зато нам есть что вспомнить!</a:t>
            </a:r>
            <a:endParaRPr lang="ru-RU" dirty="0"/>
          </a:p>
        </p:txBody>
      </p:sp>
      <p:pic>
        <p:nvPicPr>
          <p:cNvPr id="4" name="Содержимое 3" descr="CyFrAki0I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988841"/>
            <a:ext cx="6408711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Или нет???</a:t>
            </a:r>
            <a:endParaRPr lang="ru-RU" dirty="0"/>
          </a:p>
        </p:txBody>
      </p:sp>
      <p:pic>
        <p:nvPicPr>
          <p:cNvPr id="5" name="Содержимое 3" descr="TxvyOAFM7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583264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2636912"/>
            <a:ext cx="6408737" cy="38893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6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txBody>
          <a:bodyPr/>
          <a:lstStyle/>
          <a:p>
            <a:pPr lvl="0"/>
            <a:r>
              <a:rPr lang="ru-RU" dirty="0" smtClean="0"/>
              <a:t>Не бойся выглядеть недостаточно умным!</a:t>
            </a:r>
          </a:p>
          <a:p>
            <a:pPr lvl="0"/>
            <a:r>
              <a:rPr lang="ru-RU" dirty="0" smtClean="0"/>
              <a:t>Не бойся выглядеть недостаточно смелым!</a:t>
            </a:r>
          </a:p>
          <a:p>
            <a:pPr lvl="0"/>
            <a:r>
              <a:rPr lang="ru-RU" dirty="0" smtClean="0"/>
              <a:t>Не бойся выглядеть недостаточно взрослым!</a:t>
            </a:r>
          </a:p>
          <a:p>
            <a:pPr lvl="0"/>
            <a:r>
              <a:rPr lang="ru-RU" dirty="0" smtClean="0"/>
              <a:t>Не бойся выглядеть недостаточно самостоятельным!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Алкоголизм – похититель рассудка.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пьянства есть такие поводы: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Поминки, праздник, встреча, проводы,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Крестины, свадьбы и развод,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Мороз, охота, Новый год,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Выздоровленье, новоселье,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Печаль, раскаянье, веселье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Успех, награда, новый чин,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просто пьянство – без причин.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28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txBody>
          <a:bodyPr>
            <a:normAutofit/>
          </a:bodyPr>
          <a:lstStyle/>
          <a:p>
            <a:r>
              <a:rPr lang="ru-RU" dirty="0" smtClean="0"/>
              <a:t>  «Потянешься за водкой - будет жизнь короткой»( рус. посл.) «Счастлив тот, кто вина не пьет» (</a:t>
            </a:r>
            <a:r>
              <a:rPr lang="ru-RU" dirty="0" err="1" smtClean="0"/>
              <a:t>франз</a:t>
            </a:r>
            <a:r>
              <a:rPr lang="ru-RU" dirty="0" smtClean="0"/>
              <a:t>. посл.)</a:t>
            </a:r>
          </a:p>
          <a:p>
            <a:r>
              <a:rPr lang="ru-RU" dirty="0" smtClean="0"/>
              <a:t>  «Пьяному – море по колено, а лужа по уши» (русск. посл.)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2094" t="3061" r="2936" b="11499"/>
          <a:stretch>
            <a:fillRect/>
          </a:stretch>
        </p:blipFill>
        <p:spPr>
          <a:xfrm>
            <a:off x="683568" y="2924944"/>
            <a:ext cx="6985000" cy="3455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Алкоголь является </a:t>
            </a:r>
            <a:r>
              <a:rPr lang="ru-RU" dirty="0" err="1" smtClean="0"/>
              <a:t>нарковеществом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верно</a:t>
            </a:r>
          </a:p>
          <a:p>
            <a:pPr lvl="0"/>
            <a:r>
              <a:rPr lang="ru-RU" dirty="0" smtClean="0"/>
              <a:t>Большинство алкоголиков - пропащие люди и лентяи.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неверно</a:t>
            </a:r>
          </a:p>
          <a:p>
            <a:pPr lvl="0"/>
            <a:r>
              <a:rPr lang="ru-RU" dirty="0" smtClean="0"/>
              <a:t>Можно стать алкоголиком, употребляя только одно пиво.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верно</a:t>
            </a:r>
          </a:p>
          <a:p>
            <a:pPr lvl="0"/>
            <a:r>
              <a:rPr lang="ru-RU" dirty="0" smtClean="0"/>
              <a:t>Черный кофе и холодный душ очень хорошо отрезвляют человека.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неверно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00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На равное количество алкоголя все люди реагируют одинаково.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неверно</a:t>
            </a:r>
          </a:p>
          <a:p>
            <a:pPr lvl="0"/>
            <a:r>
              <a:rPr lang="ru-RU" dirty="0" smtClean="0"/>
              <a:t>Алкоголики пьют ежедневно.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неверно</a:t>
            </a:r>
          </a:p>
          <a:p>
            <a:pPr lvl="0"/>
            <a:r>
              <a:rPr lang="ru-RU" dirty="0" smtClean="0"/>
              <a:t>Если родители не пьют, их дети тоже не будут пить.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неверно</a:t>
            </a:r>
          </a:p>
          <a:p>
            <a:pPr lvl="0"/>
            <a:r>
              <a:rPr lang="ru-RU" dirty="0" smtClean="0"/>
              <a:t>Алкоголь не повышает температуру тела.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верно</a:t>
            </a:r>
          </a:p>
          <a:p>
            <a:pPr lvl="0"/>
            <a:r>
              <a:rPr lang="ru-RU" dirty="0" smtClean="0"/>
              <a:t>Алкоголь - это стимулирующее, возбуждающее средство.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неверно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037.radikal.ru/0907/07/833c9b8ab5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6480720" cy="421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40808"/>
          </a:xfrm>
        </p:spPr>
        <p:txBody>
          <a:bodyPr/>
          <a:lstStyle/>
          <a:p>
            <a:r>
              <a:rPr lang="ru-RU" i="1" dirty="0" smtClean="0"/>
              <a:t>«Сможете ли вы устоять»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4" y="3573015"/>
          <a:ext cx="7300667" cy="30243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63697"/>
                <a:gridCol w="663697"/>
                <a:gridCol w="663697"/>
                <a:gridCol w="663697"/>
                <a:gridCol w="663697"/>
                <a:gridCol w="663697"/>
                <a:gridCol w="663697"/>
                <a:gridCol w="663697"/>
                <a:gridCol w="663697"/>
                <a:gridCol w="663697"/>
                <a:gridCol w="663697"/>
              </a:tblGrid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265_vi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11960" y="3127322"/>
            <a:ext cx="3931914" cy="3730678"/>
          </a:xfrm>
          <a:prstGeom prst="rect">
            <a:avLst/>
          </a:prstGeom>
        </p:spPr>
      </p:pic>
      <p:pic>
        <p:nvPicPr>
          <p:cNvPr id="5" name="Содержимое 3" descr="DSCN149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3" y="404664"/>
            <a:ext cx="4824536" cy="3672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6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2448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Не наркотики разрешают проблемы, а люди!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2564904"/>
            <a:ext cx="4680520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764704"/>
            <a:ext cx="5412436" cy="3240360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ru-RU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 !</a:t>
            </a:r>
            <a:endParaRPr lang="ru-RU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2240" y="5085184"/>
            <a:ext cx="1808988" cy="27089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bridgetv.ru/upload/load/13350441504d958c620e9168.182723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84810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История изготовления спиртных напитков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свойствах спиртных напитков люди узнали не менее чем за 8000 лет до н. э.</a:t>
            </a:r>
          </a:p>
          <a:p>
            <a:r>
              <a:rPr lang="ru-RU" dirty="0" smtClean="0"/>
              <a:t>папуасов </a:t>
            </a:r>
            <a:r>
              <a:rPr lang="ru-RU" u="sng" dirty="0" smtClean="0"/>
              <a:t>Новой Гвинеи,</a:t>
            </a:r>
            <a:r>
              <a:rPr lang="ru-RU" dirty="0" smtClean="0"/>
              <a:t> не умевших еще добывать огонь, но уже знавших приемы приготовления хмельных напитков. </a:t>
            </a:r>
          </a:p>
          <a:p>
            <a:r>
              <a:rPr lang="ru-RU" u="sng" dirty="0" smtClean="0"/>
              <a:t>В Древней Индии</a:t>
            </a:r>
            <a:r>
              <a:rPr lang="ru-RU" dirty="0" smtClean="0"/>
              <a:t> приготовляли напиток «сома», игравший большую роль в религии Ариев. </a:t>
            </a:r>
          </a:p>
          <a:p>
            <a:r>
              <a:rPr lang="ru-RU" dirty="0" smtClean="0"/>
              <a:t>В </a:t>
            </a:r>
            <a:r>
              <a:rPr lang="ru-RU" u="sng" dirty="0" smtClean="0"/>
              <a:t>Греции вино </a:t>
            </a:r>
            <a:r>
              <a:rPr lang="ru-RU" dirty="0" smtClean="0"/>
              <a:t>считалось даром богов.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mosaica.ru/sites/default/files/news/preview/2011/08/30/6b97858da3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4567436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00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/>
          <a:lstStyle/>
          <a:p>
            <a:r>
              <a:rPr lang="ru-RU" u="sng" dirty="0" smtClean="0"/>
              <a:t>Чистый спирт</a:t>
            </a:r>
            <a:r>
              <a:rPr lang="ru-RU" dirty="0" smtClean="0"/>
              <a:t> начали получать в VI – VII веках арабы и назвали его «аль </a:t>
            </a:r>
            <a:r>
              <a:rPr lang="ru-RU" dirty="0" err="1" smtClean="0"/>
              <a:t>коголь</a:t>
            </a:r>
            <a:r>
              <a:rPr lang="ru-RU" dirty="0" smtClean="0"/>
              <a:t>» ,что означает «одурманивающий». </a:t>
            </a:r>
          </a:p>
          <a:p>
            <a:r>
              <a:rPr lang="ru-RU" u="sng" dirty="0" smtClean="0"/>
              <a:t>Первую бутылку</a:t>
            </a:r>
            <a:r>
              <a:rPr lang="ru-RU" dirty="0" smtClean="0"/>
              <a:t> водки изготовил араб </a:t>
            </a:r>
            <a:r>
              <a:rPr lang="ru-RU" dirty="0" err="1" smtClean="0"/>
              <a:t>Рабез</a:t>
            </a:r>
            <a:r>
              <a:rPr lang="ru-RU" dirty="0" smtClean="0"/>
              <a:t> в 860 году.</a:t>
            </a:r>
          </a:p>
          <a:p>
            <a:r>
              <a:rPr lang="ru-RU" u="sng" dirty="0" smtClean="0"/>
              <a:t>На Руси простым</a:t>
            </a:r>
            <a:r>
              <a:rPr lang="ru-RU" dirty="0" smtClean="0"/>
              <a:t> людям разрешалось варить пиво и мед только по большим праздникам, на свадьбы, крестины. Пьянство в будние дни считалось грехом и позором.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Наказания за алкоголизм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3520440" cy="4525963"/>
          </a:xfrm>
        </p:spPr>
        <p:txBody>
          <a:bodyPr/>
          <a:lstStyle/>
          <a:p>
            <a:pPr>
              <a:buNone/>
              <a:defRPr/>
            </a:pPr>
            <a:r>
              <a:rPr lang="ru-RU" sz="2400" dirty="0" smtClean="0"/>
              <a:t>Российское Государство</a:t>
            </a:r>
          </a:p>
          <a:p>
            <a:pPr>
              <a:buNone/>
              <a:defRPr/>
            </a:pPr>
            <a:r>
              <a:rPr lang="ru-RU" sz="2400" dirty="0" smtClean="0"/>
              <a:t>Наказания сводились к нравственно-воспитательным мерам, денежным штрафам.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412776"/>
            <a:ext cx="3520440" cy="4525963"/>
          </a:xfrm>
        </p:spPr>
        <p:txBody>
          <a:bodyPr/>
          <a:lstStyle/>
          <a:p>
            <a:pPr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Другие Государства:</a:t>
            </a:r>
          </a:p>
          <a:p>
            <a:pPr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 пьянство наказывали тяжелыми увечьями и даже смертной казнью</a:t>
            </a:r>
          </a:p>
          <a:p>
            <a:endParaRPr lang="ru-RU" dirty="0"/>
          </a:p>
        </p:txBody>
      </p:sp>
      <p:pic>
        <p:nvPicPr>
          <p:cNvPr id="5" name="Содержимое 6" descr="861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4437112"/>
            <a:ext cx="3714750" cy="2071687"/>
          </a:xfrm>
          <a:prstGeom prst="rect">
            <a:avLst/>
          </a:prstGeom>
        </p:spPr>
      </p:pic>
      <p:pic>
        <p:nvPicPr>
          <p:cNvPr id="6" name="Содержимое 7" descr="1003503_b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39952" y="3861048"/>
            <a:ext cx="3786187" cy="2786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Медаль за пьянство</a:t>
            </a:r>
            <a:endParaRPr lang="ru-RU" dirty="0"/>
          </a:p>
        </p:txBody>
      </p:sp>
      <p:pic>
        <p:nvPicPr>
          <p:cNvPr id="4" name="Содержимое 5" descr="44955525_0_4239_128141ac_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988840"/>
            <a:ext cx="7215188" cy="4525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txBody>
          <a:bodyPr>
            <a:normAutofit/>
          </a:bodyPr>
          <a:lstStyle/>
          <a:p>
            <a:r>
              <a:rPr lang="ru-RU" dirty="0" smtClean="0"/>
              <a:t>Была введена Петром Великим в 1714 году, цель которого была борьба против пьянства. Сделана она была из чугуна, вес составлял 6,8 кг (17 фунтов), не считая цепей. Считается самой тяжёлой медалью в истории. </a:t>
            </a:r>
          </a:p>
          <a:p>
            <a:r>
              <a:rPr lang="ru-RU" dirty="0" smtClean="0"/>
              <a:t>Вешалась на шею в полицейском участке в наказание за чрезмерное употребление алкогольных напитков и крепилась цепью так, чтобы нельзя было снять. По некоторым данным, медаль должна была носиться неделю.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2390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такое алкоголизм? </a:t>
            </a:r>
          </a:p>
          <a:p>
            <a:pPr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Чем он опасен? </a:t>
            </a:r>
          </a:p>
          <a:p>
            <a:pPr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Почему появляется эта зависимость?</a:t>
            </a:r>
          </a:p>
          <a:p>
            <a:pPr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Игнат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068960"/>
            <a:ext cx="4267687" cy="3343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166</TotalTime>
  <Words>648</Words>
  <Application>Microsoft Office PowerPoint</Application>
  <PresentationFormat>Экран (4:3)</PresentationFormat>
  <Paragraphs>109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Изящная</vt:lpstr>
      <vt:lpstr>Сначала вы требуете выпивку, потом выпивка требует выпивки, потом выпивка требует вас.  </vt:lpstr>
      <vt:lpstr>Что такое алкоголь?  </vt:lpstr>
      <vt:lpstr>Алкоголизм – похититель рассудка.</vt:lpstr>
      <vt:lpstr>История изготовления спиртных напитков</vt:lpstr>
      <vt:lpstr>Слайд 5</vt:lpstr>
      <vt:lpstr>Наказания за алкоголизм</vt:lpstr>
      <vt:lpstr>Медаль за пьянство</vt:lpstr>
      <vt:lpstr>Слайд 8</vt:lpstr>
      <vt:lpstr>   </vt:lpstr>
      <vt:lpstr>факторы:</vt:lpstr>
      <vt:lpstr> алкоголизм развивается по такой схеме: </vt:lpstr>
      <vt:lpstr>Слайд 12</vt:lpstr>
      <vt:lpstr>Слайд 13</vt:lpstr>
      <vt:lpstr>Алкоголь - яд для любой живой клетки.  </vt:lpstr>
      <vt:lpstr>Сердце человека употребляющего алкоголь</vt:lpstr>
      <vt:lpstr>печень человека употребляющего алкоголь</vt:lpstr>
      <vt:lpstr>Слайд 17</vt:lpstr>
      <vt:lpstr>Слайд 18</vt:lpstr>
      <vt:lpstr>Плод наиболее чувствителен к алкоголю и наркотикам в первые 8 недель. </vt:lpstr>
      <vt:lpstr>Алкоголь, попадая в организм ребенка, быстро разносится кровью и концентрируется в мозгу.</vt:lpstr>
      <vt:lpstr>Слайд 21</vt:lpstr>
      <vt:lpstr>Слайд 22</vt:lpstr>
      <vt:lpstr>Скажите: человек, который кладет сыр в мышеловку, любит мышей?  Для чего он тратит на них сыр?</vt:lpstr>
      <vt:lpstr>Это круто! не правда ли?</vt:lpstr>
      <vt:lpstr>Или это?</vt:lpstr>
      <vt:lpstr>А возможно мы пьем для этого?!</vt:lpstr>
      <vt:lpstr>Зато нам есть что вспомнить!</vt:lpstr>
      <vt:lpstr>Или нет???</vt:lpstr>
      <vt:lpstr>Слайд 29</vt:lpstr>
      <vt:lpstr>Слайд 30</vt:lpstr>
      <vt:lpstr>Слайд 31</vt:lpstr>
      <vt:lpstr>Слайд 32</vt:lpstr>
      <vt:lpstr>«Сможете ли вы устоять»</vt:lpstr>
      <vt:lpstr>Слайд 34</vt:lpstr>
      <vt:lpstr>Не наркотики разрешают проблемы, а люди! </vt:lpstr>
      <vt:lpstr>  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Сначала вы требуете выпивку, потом выпивка требует выпивки, потом выпивка требует вас.  </dc:title>
  <dc:creator>Игнат</dc:creator>
  <cp:lastModifiedBy>Игнат</cp:lastModifiedBy>
  <cp:revision>17</cp:revision>
  <dcterms:created xsi:type="dcterms:W3CDTF">2012-11-10T17:28:50Z</dcterms:created>
  <dcterms:modified xsi:type="dcterms:W3CDTF">2012-11-21T17:55:04Z</dcterms:modified>
</cp:coreProperties>
</file>