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7DB456-7B39-49AC-8E0D-2358ACAB84E7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4AF505-8548-4EA1-B262-6921E37EF5DE}">
      <dgm:prSet phldrT="[Текст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dirty="0" smtClean="0">
              <a:solidFill>
                <a:schemeClr val="accent3">
                  <a:lumMod val="75000"/>
                </a:schemeClr>
              </a:solidFill>
            </a:rPr>
            <a:t>Виды безработицы</a:t>
          </a:r>
          <a:endParaRPr lang="ru-RU" dirty="0">
            <a:solidFill>
              <a:schemeClr val="accent3">
                <a:lumMod val="75000"/>
              </a:schemeClr>
            </a:solidFill>
          </a:endParaRPr>
        </a:p>
      </dgm:t>
    </dgm:pt>
    <dgm:pt modelId="{5EBCDF07-C958-43CA-856C-5046C447D814}" type="parTrans" cxnId="{0EAC181E-6073-4751-8B4B-FF81FB90A301}">
      <dgm:prSet/>
      <dgm:spPr/>
      <dgm:t>
        <a:bodyPr/>
        <a:lstStyle/>
        <a:p>
          <a:endParaRPr lang="ru-RU"/>
        </a:p>
      </dgm:t>
    </dgm:pt>
    <dgm:pt modelId="{B973F0BD-02C2-4D34-B54A-FF7B4152A972}" type="sibTrans" cxnId="{0EAC181E-6073-4751-8B4B-FF81FB90A301}">
      <dgm:prSet/>
      <dgm:spPr/>
      <dgm:t>
        <a:bodyPr/>
        <a:lstStyle/>
        <a:p>
          <a:endParaRPr lang="ru-RU"/>
        </a:p>
      </dgm:t>
    </dgm:pt>
    <dgm:pt modelId="{34FA65E4-2E17-40AC-8DEF-57C34F482A47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accent3">
                  <a:lumMod val="75000"/>
                </a:schemeClr>
              </a:solidFill>
            </a:rPr>
            <a:t>Фрикционная</a:t>
          </a:r>
          <a:endParaRPr lang="ru-RU" sz="1800" dirty="0">
            <a:solidFill>
              <a:schemeClr val="accent3">
                <a:lumMod val="75000"/>
              </a:schemeClr>
            </a:solidFill>
          </a:endParaRPr>
        </a:p>
      </dgm:t>
    </dgm:pt>
    <dgm:pt modelId="{15A750B2-27BC-473D-9D36-C8A01E21ABA2}" type="parTrans" cxnId="{7BE5619F-BB66-4D5F-BC3B-92D9820021A1}">
      <dgm:prSet/>
      <dgm:spPr/>
      <dgm:t>
        <a:bodyPr/>
        <a:lstStyle/>
        <a:p>
          <a:endParaRPr lang="ru-RU"/>
        </a:p>
      </dgm:t>
    </dgm:pt>
    <dgm:pt modelId="{CA8DEFE0-6513-4D22-88C5-6FC2C8343957}" type="sibTrans" cxnId="{7BE5619F-BB66-4D5F-BC3B-92D9820021A1}">
      <dgm:prSet/>
      <dgm:spPr/>
      <dgm:t>
        <a:bodyPr/>
        <a:lstStyle/>
        <a:p>
          <a:endParaRPr lang="ru-RU"/>
        </a:p>
      </dgm:t>
    </dgm:pt>
    <dgm:pt modelId="{4B3614E0-3C58-4701-A86E-08CA5CDB323B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accent3">
                  <a:lumMod val="75000"/>
                </a:schemeClr>
              </a:solidFill>
            </a:rPr>
            <a:t>Структурная</a:t>
          </a:r>
          <a:endParaRPr lang="ru-RU" sz="1800" dirty="0">
            <a:solidFill>
              <a:schemeClr val="accent3">
                <a:lumMod val="75000"/>
              </a:schemeClr>
            </a:solidFill>
          </a:endParaRPr>
        </a:p>
      </dgm:t>
    </dgm:pt>
    <dgm:pt modelId="{C2932078-390D-45FA-8223-0A6A768E87DE}" type="parTrans" cxnId="{1069B22F-8F0C-42FA-8202-D389B6C7E1F3}">
      <dgm:prSet/>
      <dgm:spPr/>
      <dgm:t>
        <a:bodyPr/>
        <a:lstStyle/>
        <a:p>
          <a:endParaRPr lang="ru-RU"/>
        </a:p>
      </dgm:t>
    </dgm:pt>
    <dgm:pt modelId="{ABB8A39C-AD7C-4256-9DF3-43376EDBBBD7}" type="sibTrans" cxnId="{1069B22F-8F0C-42FA-8202-D389B6C7E1F3}">
      <dgm:prSet/>
      <dgm:spPr/>
      <dgm:t>
        <a:bodyPr/>
        <a:lstStyle/>
        <a:p>
          <a:endParaRPr lang="ru-RU"/>
        </a:p>
      </dgm:t>
    </dgm:pt>
    <dgm:pt modelId="{DAA75107-828E-4F5C-8245-25937AB3F7A8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accent3">
                  <a:lumMod val="75000"/>
                </a:schemeClr>
              </a:solidFill>
            </a:rPr>
            <a:t>Циклическая</a:t>
          </a:r>
          <a:endParaRPr lang="ru-RU" sz="1800" dirty="0">
            <a:solidFill>
              <a:schemeClr val="accent3">
                <a:lumMod val="75000"/>
              </a:schemeClr>
            </a:solidFill>
          </a:endParaRPr>
        </a:p>
      </dgm:t>
    </dgm:pt>
    <dgm:pt modelId="{08115409-98DD-449D-9D0F-076EED165464}" type="parTrans" cxnId="{778B43EB-F496-4CB0-9766-F5CA77EFB20B}">
      <dgm:prSet/>
      <dgm:spPr/>
      <dgm:t>
        <a:bodyPr/>
        <a:lstStyle/>
        <a:p>
          <a:endParaRPr lang="ru-RU"/>
        </a:p>
      </dgm:t>
    </dgm:pt>
    <dgm:pt modelId="{4F03EE7E-716D-43AB-A847-19544B4C15A2}" type="sibTrans" cxnId="{778B43EB-F496-4CB0-9766-F5CA77EFB20B}">
      <dgm:prSet/>
      <dgm:spPr/>
      <dgm:t>
        <a:bodyPr/>
        <a:lstStyle/>
        <a:p>
          <a:endParaRPr lang="ru-RU"/>
        </a:p>
      </dgm:t>
    </dgm:pt>
    <dgm:pt modelId="{C163DAE5-78B8-4007-A294-32DA36EB3E14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accent3">
                  <a:lumMod val="75000"/>
                </a:schemeClr>
              </a:solidFill>
            </a:rPr>
            <a:t>Сезонная</a:t>
          </a:r>
          <a:endParaRPr lang="ru-RU" sz="1800" dirty="0">
            <a:solidFill>
              <a:schemeClr val="accent3">
                <a:lumMod val="75000"/>
              </a:schemeClr>
            </a:solidFill>
          </a:endParaRPr>
        </a:p>
      </dgm:t>
    </dgm:pt>
    <dgm:pt modelId="{53E70361-BB0A-426B-81A7-289C966593D2}" type="parTrans" cxnId="{6C0946C6-6AED-4233-984F-57271F04095B}">
      <dgm:prSet/>
      <dgm:spPr/>
      <dgm:t>
        <a:bodyPr/>
        <a:lstStyle/>
        <a:p>
          <a:endParaRPr lang="ru-RU"/>
        </a:p>
      </dgm:t>
    </dgm:pt>
    <dgm:pt modelId="{4D64B09A-42AE-47E9-997A-F8EE921DB0FF}" type="sibTrans" cxnId="{6C0946C6-6AED-4233-984F-57271F04095B}">
      <dgm:prSet/>
      <dgm:spPr/>
      <dgm:t>
        <a:bodyPr/>
        <a:lstStyle/>
        <a:p>
          <a:endParaRPr lang="ru-RU"/>
        </a:p>
      </dgm:t>
    </dgm:pt>
    <dgm:pt modelId="{9E372F5E-5258-493D-9C17-D1D175F7D821}" type="pres">
      <dgm:prSet presAssocID="{747DB456-7B39-49AC-8E0D-2358ACAB84E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7A5F1B-E4EB-44A3-920E-D0AACC297DC6}" type="pres">
      <dgm:prSet presAssocID="{244AF505-8548-4EA1-B262-6921E37EF5DE}" presName="centerShape" presStyleLbl="node0" presStyleIdx="0" presStyleCnt="1"/>
      <dgm:spPr/>
      <dgm:t>
        <a:bodyPr/>
        <a:lstStyle/>
        <a:p>
          <a:endParaRPr lang="ru-RU"/>
        </a:p>
      </dgm:t>
    </dgm:pt>
    <dgm:pt modelId="{9C28C853-C1F2-4D60-93B2-A353B400406D}" type="pres">
      <dgm:prSet presAssocID="{15A750B2-27BC-473D-9D36-C8A01E21ABA2}" presName="Name9" presStyleLbl="parChTrans1D2" presStyleIdx="0" presStyleCnt="4"/>
      <dgm:spPr/>
      <dgm:t>
        <a:bodyPr/>
        <a:lstStyle/>
        <a:p>
          <a:endParaRPr lang="ru-RU"/>
        </a:p>
      </dgm:t>
    </dgm:pt>
    <dgm:pt modelId="{3578879D-D335-4A14-9B13-990B3834081E}" type="pres">
      <dgm:prSet presAssocID="{15A750B2-27BC-473D-9D36-C8A01E21ABA2}" presName="connTx" presStyleLbl="parChTrans1D2" presStyleIdx="0" presStyleCnt="4"/>
      <dgm:spPr/>
      <dgm:t>
        <a:bodyPr/>
        <a:lstStyle/>
        <a:p>
          <a:endParaRPr lang="ru-RU"/>
        </a:p>
      </dgm:t>
    </dgm:pt>
    <dgm:pt modelId="{45C17602-5CEE-490A-89A7-CA14CD54195B}" type="pres">
      <dgm:prSet presAssocID="{34FA65E4-2E17-40AC-8DEF-57C34F482A47}" presName="node" presStyleLbl="node1" presStyleIdx="0" presStyleCnt="4" custScaleX="220164" custScaleY="65501" custRadScaleRad="103304" custRadScaleInc="-3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E1D9B1-C026-4B3F-A5A4-5015ED2652AD}" type="pres">
      <dgm:prSet presAssocID="{C2932078-390D-45FA-8223-0A6A768E87DE}" presName="Name9" presStyleLbl="parChTrans1D2" presStyleIdx="1" presStyleCnt="4"/>
      <dgm:spPr/>
      <dgm:t>
        <a:bodyPr/>
        <a:lstStyle/>
        <a:p>
          <a:endParaRPr lang="ru-RU"/>
        </a:p>
      </dgm:t>
    </dgm:pt>
    <dgm:pt modelId="{E1FA6506-0C6E-4DBA-B4CF-B9C793C8929F}" type="pres">
      <dgm:prSet presAssocID="{C2932078-390D-45FA-8223-0A6A768E87DE}" presName="connTx" presStyleLbl="parChTrans1D2" presStyleIdx="1" presStyleCnt="4"/>
      <dgm:spPr/>
      <dgm:t>
        <a:bodyPr/>
        <a:lstStyle/>
        <a:p>
          <a:endParaRPr lang="ru-RU"/>
        </a:p>
      </dgm:t>
    </dgm:pt>
    <dgm:pt modelId="{737A88C7-837F-4E0E-82CD-A64EBE65C617}" type="pres">
      <dgm:prSet presAssocID="{4B3614E0-3C58-4701-A86E-08CA5CDB323B}" presName="node" presStyleLbl="node1" presStyleIdx="1" presStyleCnt="4" custScaleX="1353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C39CD6-BB47-4D29-B437-EFE7DBB6BA55}" type="pres">
      <dgm:prSet presAssocID="{08115409-98DD-449D-9D0F-076EED165464}" presName="Name9" presStyleLbl="parChTrans1D2" presStyleIdx="2" presStyleCnt="4"/>
      <dgm:spPr/>
      <dgm:t>
        <a:bodyPr/>
        <a:lstStyle/>
        <a:p>
          <a:endParaRPr lang="ru-RU"/>
        </a:p>
      </dgm:t>
    </dgm:pt>
    <dgm:pt modelId="{AABF9171-6E2D-4041-9615-7F348481EE31}" type="pres">
      <dgm:prSet presAssocID="{08115409-98DD-449D-9D0F-076EED165464}" presName="connTx" presStyleLbl="parChTrans1D2" presStyleIdx="2" presStyleCnt="4"/>
      <dgm:spPr/>
      <dgm:t>
        <a:bodyPr/>
        <a:lstStyle/>
        <a:p>
          <a:endParaRPr lang="ru-RU"/>
        </a:p>
      </dgm:t>
    </dgm:pt>
    <dgm:pt modelId="{618E577D-0091-4402-8C39-8CFBB52EFED9}" type="pres">
      <dgm:prSet presAssocID="{DAA75107-828E-4F5C-8245-25937AB3F7A8}" presName="node" presStyleLbl="node1" presStyleIdx="2" presStyleCnt="4" custScaleX="233723" custScaleY="69908" custRadScaleRad="100833" custRadScaleInc="26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139FE8-D015-4424-94A4-7A9337DA91A9}" type="pres">
      <dgm:prSet presAssocID="{53E70361-BB0A-426B-81A7-289C966593D2}" presName="Name9" presStyleLbl="parChTrans1D2" presStyleIdx="3" presStyleCnt="4"/>
      <dgm:spPr/>
      <dgm:t>
        <a:bodyPr/>
        <a:lstStyle/>
        <a:p>
          <a:endParaRPr lang="ru-RU"/>
        </a:p>
      </dgm:t>
    </dgm:pt>
    <dgm:pt modelId="{61E1ABD6-6838-4A72-BF67-E9885364C3B0}" type="pres">
      <dgm:prSet presAssocID="{53E70361-BB0A-426B-81A7-289C966593D2}" presName="connTx" presStyleLbl="parChTrans1D2" presStyleIdx="3" presStyleCnt="4"/>
      <dgm:spPr/>
      <dgm:t>
        <a:bodyPr/>
        <a:lstStyle/>
        <a:p>
          <a:endParaRPr lang="ru-RU"/>
        </a:p>
      </dgm:t>
    </dgm:pt>
    <dgm:pt modelId="{9816C75D-98D3-4291-8D90-01D195F7AD3C}" type="pres">
      <dgm:prSet presAssocID="{C163DAE5-78B8-4007-A294-32DA36EB3E14}" presName="node" presStyleLbl="node1" presStyleIdx="3" presStyleCnt="4" custScaleX="136731" custRadScaleRad="102065" custRadScaleInc="1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0946C6-6AED-4233-984F-57271F04095B}" srcId="{244AF505-8548-4EA1-B262-6921E37EF5DE}" destId="{C163DAE5-78B8-4007-A294-32DA36EB3E14}" srcOrd="3" destOrd="0" parTransId="{53E70361-BB0A-426B-81A7-289C966593D2}" sibTransId="{4D64B09A-42AE-47E9-997A-F8EE921DB0FF}"/>
    <dgm:cxn modelId="{1E2B9154-DF72-43E1-9AAA-5245FCC12A8C}" type="presOf" srcId="{53E70361-BB0A-426B-81A7-289C966593D2}" destId="{06139FE8-D015-4424-94A4-7A9337DA91A9}" srcOrd="0" destOrd="0" presId="urn:microsoft.com/office/officeart/2005/8/layout/radial1"/>
    <dgm:cxn modelId="{7BE5619F-BB66-4D5F-BC3B-92D9820021A1}" srcId="{244AF505-8548-4EA1-B262-6921E37EF5DE}" destId="{34FA65E4-2E17-40AC-8DEF-57C34F482A47}" srcOrd="0" destOrd="0" parTransId="{15A750B2-27BC-473D-9D36-C8A01E21ABA2}" sibTransId="{CA8DEFE0-6513-4D22-88C5-6FC2C8343957}"/>
    <dgm:cxn modelId="{3C08005A-F041-4C5A-BBAD-C5E16A702BA1}" type="presOf" srcId="{C2932078-390D-45FA-8223-0A6A768E87DE}" destId="{E1FA6506-0C6E-4DBA-B4CF-B9C793C8929F}" srcOrd="1" destOrd="0" presId="urn:microsoft.com/office/officeart/2005/8/layout/radial1"/>
    <dgm:cxn modelId="{057117F5-4A78-43A1-89C4-4DF140F0B599}" type="presOf" srcId="{C2932078-390D-45FA-8223-0A6A768E87DE}" destId="{36E1D9B1-C026-4B3F-A5A4-5015ED2652AD}" srcOrd="0" destOrd="0" presId="urn:microsoft.com/office/officeart/2005/8/layout/radial1"/>
    <dgm:cxn modelId="{53D52184-845D-4C24-82A7-427C02EC5DD4}" type="presOf" srcId="{C163DAE5-78B8-4007-A294-32DA36EB3E14}" destId="{9816C75D-98D3-4291-8D90-01D195F7AD3C}" srcOrd="0" destOrd="0" presId="urn:microsoft.com/office/officeart/2005/8/layout/radial1"/>
    <dgm:cxn modelId="{8E58D844-DD39-45B0-9F88-AEB05E703BAD}" type="presOf" srcId="{34FA65E4-2E17-40AC-8DEF-57C34F482A47}" destId="{45C17602-5CEE-490A-89A7-CA14CD54195B}" srcOrd="0" destOrd="0" presId="urn:microsoft.com/office/officeart/2005/8/layout/radial1"/>
    <dgm:cxn modelId="{0A29D5BD-A647-4EFE-A604-EC97D71FFF9A}" type="presOf" srcId="{08115409-98DD-449D-9D0F-076EED165464}" destId="{AABF9171-6E2D-4041-9615-7F348481EE31}" srcOrd="1" destOrd="0" presId="urn:microsoft.com/office/officeart/2005/8/layout/radial1"/>
    <dgm:cxn modelId="{778B43EB-F496-4CB0-9766-F5CA77EFB20B}" srcId="{244AF505-8548-4EA1-B262-6921E37EF5DE}" destId="{DAA75107-828E-4F5C-8245-25937AB3F7A8}" srcOrd="2" destOrd="0" parTransId="{08115409-98DD-449D-9D0F-076EED165464}" sibTransId="{4F03EE7E-716D-43AB-A847-19544B4C15A2}"/>
    <dgm:cxn modelId="{0EAC181E-6073-4751-8B4B-FF81FB90A301}" srcId="{747DB456-7B39-49AC-8E0D-2358ACAB84E7}" destId="{244AF505-8548-4EA1-B262-6921E37EF5DE}" srcOrd="0" destOrd="0" parTransId="{5EBCDF07-C958-43CA-856C-5046C447D814}" sibTransId="{B973F0BD-02C2-4D34-B54A-FF7B4152A972}"/>
    <dgm:cxn modelId="{8E816F3B-5FDC-4770-B785-F4AC9479F16B}" type="presOf" srcId="{4B3614E0-3C58-4701-A86E-08CA5CDB323B}" destId="{737A88C7-837F-4E0E-82CD-A64EBE65C617}" srcOrd="0" destOrd="0" presId="urn:microsoft.com/office/officeart/2005/8/layout/radial1"/>
    <dgm:cxn modelId="{0B3D0843-B5A6-4085-B4BC-EA3B1205C98A}" type="presOf" srcId="{15A750B2-27BC-473D-9D36-C8A01E21ABA2}" destId="{3578879D-D335-4A14-9B13-990B3834081E}" srcOrd="1" destOrd="0" presId="urn:microsoft.com/office/officeart/2005/8/layout/radial1"/>
    <dgm:cxn modelId="{04F7B193-D3FB-424B-B486-A0C800F9658D}" type="presOf" srcId="{08115409-98DD-449D-9D0F-076EED165464}" destId="{E0C39CD6-BB47-4D29-B437-EFE7DBB6BA55}" srcOrd="0" destOrd="0" presId="urn:microsoft.com/office/officeart/2005/8/layout/radial1"/>
    <dgm:cxn modelId="{CAE6BB0F-2813-4974-8EBE-73F794220B43}" type="presOf" srcId="{53E70361-BB0A-426B-81A7-289C966593D2}" destId="{61E1ABD6-6838-4A72-BF67-E9885364C3B0}" srcOrd="1" destOrd="0" presId="urn:microsoft.com/office/officeart/2005/8/layout/radial1"/>
    <dgm:cxn modelId="{D749D85B-45B2-44A8-98D0-A8A6F8DCE85F}" type="presOf" srcId="{DAA75107-828E-4F5C-8245-25937AB3F7A8}" destId="{618E577D-0091-4402-8C39-8CFBB52EFED9}" srcOrd="0" destOrd="0" presId="urn:microsoft.com/office/officeart/2005/8/layout/radial1"/>
    <dgm:cxn modelId="{1069B22F-8F0C-42FA-8202-D389B6C7E1F3}" srcId="{244AF505-8548-4EA1-B262-6921E37EF5DE}" destId="{4B3614E0-3C58-4701-A86E-08CA5CDB323B}" srcOrd="1" destOrd="0" parTransId="{C2932078-390D-45FA-8223-0A6A768E87DE}" sibTransId="{ABB8A39C-AD7C-4256-9DF3-43376EDBBBD7}"/>
    <dgm:cxn modelId="{BCA6AF00-8676-44BD-82E4-4EAC34240F07}" type="presOf" srcId="{244AF505-8548-4EA1-B262-6921E37EF5DE}" destId="{C57A5F1B-E4EB-44A3-920E-D0AACC297DC6}" srcOrd="0" destOrd="0" presId="urn:microsoft.com/office/officeart/2005/8/layout/radial1"/>
    <dgm:cxn modelId="{948DB9AB-8177-4659-AA30-F27FC57E5144}" type="presOf" srcId="{15A750B2-27BC-473D-9D36-C8A01E21ABA2}" destId="{9C28C853-C1F2-4D60-93B2-A353B400406D}" srcOrd="0" destOrd="0" presId="urn:microsoft.com/office/officeart/2005/8/layout/radial1"/>
    <dgm:cxn modelId="{D1442449-7BE2-41A9-9CFF-38FF1FF69BDC}" type="presOf" srcId="{747DB456-7B39-49AC-8E0D-2358ACAB84E7}" destId="{9E372F5E-5258-493D-9C17-D1D175F7D821}" srcOrd="0" destOrd="0" presId="urn:microsoft.com/office/officeart/2005/8/layout/radial1"/>
    <dgm:cxn modelId="{DC7D3E63-5324-4D55-A1A2-D2D4E96AE2BB}" type="presParOf" srcId="{9E372F5E-5258-493D-9C17-D1D175F7D821}" destId="{C57A5F1B-E4EB-44A3-920E-D0AACC297DC6}" srcOrd="0" destOrd="0" presId="urn:microsoft.com/office/officeart/2005/8/layout/radial1"/>
    <dgm:cxn modelId="{C5D60F25-D6F4-471B-86FE-C245C466EFAC}" type="presParOf" srcId="{9E372F5E-5258-493D-9C17-D1D175F7D821}" destId="{9C28C853-C1F2-4D60-93B2-A353B400406D}" srcOrd="1" destOrd="0" presId="urn:microsoft.com/office/officeart/2005/8/layout/radial1"/>
    <dgm:cxn modelId="{344DB94C-CCD3-4A32-82BC-466C3F96B296}" type="presParOf" srcId="{9C28C853-C1F2-4D60-93B2-A353B400406D}" destId="{3578879D-D335-4A14-9B13-990B3834081E}" srcOrd="0" destOrd="0" presId="urn:microsoft.com/office/officeart/2005/8/layout/radial1"/>
    <dgm:cxn modelId="{399DEDDE-1861-46E4-A478-B664AD15F6CB}" type="presParOf" srcId="{9E372F5E-5258-493D-9C17-D1D175F7D821}" destId="{45C17602-5CEE-490A-89A7-CA14CD54195B}" srcOrd="2" destOrd="0" presId="urn:microsoft.com/office/officeart/2005/8/layout/radial1"/>
    <dgm:cxn modelId="{6E849066-63E3-403D-B493-AB74023349F2}" type="presParOf" srcId="{9E372F5E-5258-493D-9C17-D1D175F7D821}" destId="{36E1D9B1-C026-4B3F-A5A4-5015ED2652AD}" srcOrd="3" destOrd="0" presId="urn:microsoft.com/office/officeart/2005/8/layout/radial1"/>
    <dgm:cxn modelId="{8ED59E74-FC27-4A36-B6C5-7AD9A2F5EBB9}" type="presParOf" srcId="{36E1D9B1-C026-4B3F-A5A4-5015ED2652AD}" destId="{E1FA6506-0C6E-4DBA-B4CF-B9C793C8929F}" srcOrd="0" destOrd="0" presId="urn:microsoft.com/office/officeart/2005/8/layout/radial1"/>
    <dgm:cxn modelId="{BC22CB3C-9963-432C-9F44-7BC843F4F3D1}" type="presParOf" srcId="{9E372F5E-5258-493D-9C17-D1D175F7D821}" destId="{737A88C7-837F-4E0E-82CD-A64EBE65C617}" srcOrd="4" destOrd="0" presId="urn:microsoft.com/office/officeart/2005/8/layout/radial1"/>
    <dgm:cxn modelId="{FEA809FA-9CFB-4163-B324-EE9251EFAE3E}" type="presParOf" srcId="{9E372F5E-5258-493D-9C17-D1D175F7D821}" destId="{E0C39CD6-BB47-4D29-B437-EFE7DBB6BA55}" srcOrd="5" destOrd="0" presId="urn:microsoft.com/office/officeart/2005/8/layout/radial1"/>
    <dgm:cxn modelId="{270AD23F-C6A0-45F2-A744-A667284AC101}" type="presParOf" srcId="{E0C39CD6-BB47-4D29-B437-EFE7DBB6BA55}" destId="{AABF9171-6E2D-4041-9615-7F348481EE31}" srcOrd="0" destOrd="0" presId="urn:microsoft.com/office/officeart/2005/8/layout/radial1"/>
    <dgm:cxn modelId="{6496E019-936E-4B80-B3FD-3117C5E50240}" type="presParOf" srcId="{9E372F5E-5258-493D-9C17-D1D175F7D821}" destId="{618E577D-0091-4402-8C39-8CFBB52EFED9}" srcOrd="6" destOrd="0" presId="urn:microsoft.com/office/officeart/2005/8/layout/radial1"/>
    <dgm:cxn modelId="{F15D3D63-F626-45FB-B15B-F90788A42A0B}" type="presParOf" srcId="{9E372F5E-5258-493D-9C17-D1D175F7D821}" destId="{06139FE8-D015-4424-94A4-7A9337DA91A9}" srcOrd="7" destOrd="0" presId="urn:microsoft.com/office/officeart/2005/8/layout/radial1"/>
    <dgm:cxn modelId="{80FBA18C-8C5E-41E1-AF4A-02DF5786BCEF}" type="presParOf" srcId="{06139FE8-D015-4424-94A4-7A9337DA91A9}" destId="{61E1ABD6-6838-4A72-BF67-E9885364C3B0}" srcOrd="0" destOrd="0" presId="urn:microsoft.com/office/officeart/2005/8/layout/radial1"/>
    <dgm:cxn modelId="{1C42B9ED-6BD2-4B05-88C4-2EB7762E1FA0}" type="presParOf" srcId="{9E372F5E-5258-493D-9C17-D1D175F7D821}" destId="{9816C75D-98D3-4291-8D90-01D195F7AD3C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7A5F1B-E4EB-44A3-920E-D0AACC297DC6}">
      <dsp:nvSpPr>
        <dsp:cNvPr id="0" name=""/>
        <dsp:cNvSpPr/>
      </dsp:nvSpPr>
      <dsp:spPr>
        <a:xfrm>
          <a:off x="2957809" y="2080543"/>
          <a:ext cx="1594967" cy="1594967"/>
        </a:xfrm>
        <a:prstGeom prst="ellipse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accent3">
                  <a:lumMod val="75000"/>
                </a:schemeClr>
              </a:solidFill>
            </a:rPr>
            <a:t>Виды безработицы</a:t>
          </a:r>
          <a:endParaRPr lang="ru-RU" sz="15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2957809" y="2080543"/>
        <a:ext cx="1594967" cy="1594967"/>
      </dsp:txXfrm>
    </dsp:sp>
    <dsp:sp modelId="{9C28C853-C1F2-4D60-93B2-A353B400406D}">
      <dsp:nvSpPr>
        <dsp:cNvPr id="0" name=""/>
        <dsp:cNvSpPr/>
      </dsp:nvSpPr>
      <dsp:spPr>
        <a:xfrm rot="16189821">
          <a:off x="3339316" y="1649013"/>
          <a:ext cx="824788" cy="38282"/>
        </a:xfrm>
        <a:custGeom>
          <a:avLst/>
          <a:gdLst/>
          <a:ahLst/>
          <a:cxnLst/>
          <a:rect l="0" t="0" r="0" b="0"/>
          <a:pathLst>
            <a:path>
              <a:moveTo>
                <a:pt x="0" y="19141"/>
              </a:moveTo>
              <a:lnTo>
                <a:pt x="824788" y="191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189821">
        <a:off x="3731091" y="1647534"/>
        <a:ext cx="41239" cy="41239"/>
      </dsp:txXfrm>
    </dsp:sp>
    <dsp:sp modelId="{45C17602-5CEE-490A-89A7-CA14CD54195B}">
      <dsp:nvSpPr>
        <dsp:cNvPr id="0" name=""/>
        <dsp:cNvSpPr/>
      </dsp:nvSpPr>
      <dsp:spPr>
        <a:xfrm>
          <a:off x="1993170" y="211042"/>
          <a:ext cx="3511545" cy="1044719"/>
        </a:xfrm>
        <a:prstGeom prst="ellipse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3">
                  <a:lumMod val="75000"/>
                </a:schemeClr>
              </a:solidFill>
            </a:rPr>
            <a:t>Фрикционная</a:t>
          </a:r>
          <a:endParaRPr lang="ru-RU" sz="18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1993170" y="211042"/>
        <a:ext cx="3511545" cy="1044719"/>
      </dsp:txXfrm>
    </dsp:sp>
    <dsp:sp modelId="{36E1D9B1-C026-4B3F-A5A4-5015ED2652AD}">
      <dsp:nvSpPr>
        <dsp:cNvPr id="0" name=""/>
        <dsp:cNvSpPr/>
      </dsp:nvSpPr>
      <dsp:spPr>
        <a:xfrm>
          <a:off x="4552777" y="2858886"/>
          <a:ext cx="199387" cy="38282"/>
        </a:xfrm>
        <a:custGeom>
          <a:avLst/>
          <a:gdLst/>
          <a:ahLst/>
          <a:cxnLst/>
          <a:rect l="0" t="0" r="0" b="0"/>
          <a:pathLst>
            <a:path>
              <a:moveTo>
                <a:pt x="0" y="19141"/>
              </a:moveTo>
              <a:lnTo>
                <a:pt x="199387" y="191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647486" y="2873042"/>
        <a:ext cx="9969" cy="9969"/>
      </dsp:txXfrm>
    </dsp:sp>
    <dsp:sp modelId="{737A88C7-837F-4E0E-82CD-A64EBE65C617}">
      <dsp:nvSpPr>
        <dsp:cNvPr id="0" name=""/>
        <dsp:cNvSpPr/>
      </dsp:nvSpPr>
      <dsp:spPr>
        <a:xfrm>
          <a:off x="4752164" y="2080543"/>
          <a:ext cx="2158342" cy="1594967"/>
        </a:xfrm>
        <a:prstGeom prst="ellipse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3">
                  <a:lumMod val="75000"/>
                </a:schemeClr>
              </a:solidFill>
            </a:rPr>
            <a:t>Структурная</a:t>
          </a:r>
          <a:endParaRPr lang="ru-RU" sz="18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4752164" y="2080543"/>
        <a:ext cx="2158342" cy="1594967"/>
      </dsp:txXfrm>
    </dsp:sp>
    <dsp:sp modelId="{E0C39CD6-BB47-4D29-B437-EFE7DBB6BA55}">
      <dsp:nvSpPr>
        <dsp:cNvPr id="0" name=""/>
        <dsp:cNvSpPr/>
      </dsp:nvSpPr>
      <dsp:spPr>
        <a:xfrm rot="5472090">
          <a:off x="3361713" y="4025231"/>
          <a:ext cx="738235" cy="38282"/>
        </a:xfrm>
        <a:custGeom>
          <a:avLst/>
          <a:gdLst/>
          <a:ahLst/>
          <a:cxnLst/>
          <a:rect l="0" t="0" r="0" b="0"/>
          <a:pathLst>
            <a:path>
              <a:moveTo>
                <a:pt x="0" y="19141"/>
              </a:moveTo>
              <a:lnTo>
                <a:pt x="738235" y="191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72090">
        <a:off x="3712375" y="4025916"/>
        <a:ext cx="36911" cy="36911"/>
      </dsp:txXfrm>
    </dsp:sp>
    <dsp:sp modelId="{618E577D-0091-4402-8C39-8CFBB52EFED9}">
      <dsp:nvSpPr>
        <dsp:cNvPr id="0" name=""/>
        <dsp:cNvSpPr/>
      </dsp:nvSpPr>
      <dsp:spPr>
        <a:xfrm>
          <a:off x="1847495" y="4413397"/>
          <a:ext cx="3727806" cy="1115010"/>
        </a:xfrm>
        <a:prstGeom prst="ellipse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3">
                  <a:lumMod val="75000"/>
                </a:schemeClr>
              </a:solidFill>
            </a:rPr>
            <a:t>Циклическая</a:t>
          </a:r>
          <a:endParaRPr lang="ru-RU" sz="18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1847495" y="4413397"/>
        <a:ext cx="3727806" cy="1115010"/>
      </dsp:txXfrm>
    </dsp:sp>
    <dsp:sp modelId="{06139FE8-D015-4424-94A4-7A9337DA91A9}">
      <dsp:nvSpPr>
        <dsp:cNvPr id="0" name=""/>
        <dsp:cNvSpPr/>
      </dsp:nvSpPr>
      <dsp:spPr>
        <a:xfrm rot="10837557">
          <a:off x="2726786" y="2848911"/>
          <a:ext cx="231077" cy="38282"/>
        </a:xfrm>
        <a:custGeom>
          <a:avLst/>
          <a:gdLst/>
          <a:ahLst/>
          <a:cxnLst/>
          <a:rect l="0" t="0" r="0" b="0"/>
          <a:pathLst>
            <a:path>
              <a:moveTo>
                <a:pt x="0" y="19141"/>
              </a:moveTo>
              <a:lnTo>
                <a:pt x="231077" y="191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37557">
        <a:off x="2836548" y="2862276"/>
        <a:ext cx="11553" cy="11553"/>
      </dsp:txXfrm>
    </dsp:sp>
    <dsp:sp modelId="{9816C75D-98D3-4291-8D90-01D195F7AD3C}">
      <dsp:nvSpPr>
        <dsp:cNvPr id="0" name=""/>
        <dsp:cNvSpPr/>
      </dsp:nvSpPr>
      <dsp:spPr>
        <a:xfrm>
          <a:off x="546099" y="2057395"/>
          <a:ext cx="2180815" cy="1594967"/>
        </a:xfrm>
        <a:prstGeom prst="ellipse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3">
                  <a:lumMod val="75000"/>
                </a:schemeClr>
              </a:solidFill>
            </a:rPr>
            <a:t>Сезонная</a:t>
          </a:r>
          <a:endParaRPr lang="ru-RU" sz="18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546099" y="2057395"/>
        <a:ext cx="2180815" cy="15949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533400"/>
            <a:ext cx="7406640" cy="2667000"/>
          </a:xfrm>
        </p:spPr>
        <p:txBody>
          <a:bodyPr>
            <a:noAutofit/>
          </a:bodyPr>
          <a:lstStyle/>
          <a:p>
            <a:r>
              <a:rPr lang="ru-RU" sz="4400" dirty="0" smtClean="0"/>
              <a:t>«Человек </a:t>
            </a:r>
            <a:r>
              <a:rPr lang="ru-RU" sz="4400" dirty="0" smtClean="0"/>
              <a:t>лишь там чего-то добивается, где он сам верит в свои силы»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                                         </a:t>
            </a:r>
            <a:r>
              <a:rPr lang="ru-RU" sz="2800" dirty="0" smtClean="0"/>
              <a:t>Людвиг Фейербах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419600"/>
            <a:ext cx="7406640" cy="1600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pic_feierba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3048000"/>
            <a:ext cx="30480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Государственная политика борьбы с безработицей.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419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Экономические методы;</a:t>
            </a:r>
          </a:p>
          <a:p>
            <a:r>
              <a:rPr lang="ru-RU" sz="2800" dirty="0" smtClean="0"/>
              <a:t>Законодательные методы.</a:t>
            </a:r>
          </a:p>
        </p:txBody>
      </p:sp>
      <p:pic>
        <p:nvPicPr>
          <p:cNvPr id="4" name="Рисунок 3" descr="6667f74d848935639c25974e4b8b0e36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3124200"/>
            <a:ext cx="4095750" cy="32956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7800" y="1981200"/>
            <a:ext cx="7406640" cy="1773702"/>
          </a:xfrm>
        </p:spPr>
        <p:txBody>
          <a:bodyPr>
            <a:noAutofit/>
          </a:bodyPr>
          <a:lstStyle/>
          <a:p>
            <a:r>
              <a:rPr lang="ru-RU" sz="8000" dirty="0" smtClean="0"/>
              <a:t>Безработица в условиях рынка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6800" y="4922517"/>
            <a:ext cx="7406640" cy="41148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498080" cy="32766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Безработица – </a:t>
            </a:r>
            <a:r>
              <a:rPr lang="ru-RU" sz="3600" i="1" dirty="0" smtClean="0"/>
              <a:t>социально-экономическое явление, характеризующее не занятость в производстве трудоспособного населения, желающего работать. </a:t>
            </a:r>
            <a:endParaRPr lang="ru-RU" sz="3600" b="1" dirty="0"/>
          </a:p>
        </p:txBody>
      </p:sp>
      <p:pic>
        <p:nvPicPr>
          <p:cNvPr id="4" name="Содержимое 3" descr="b_dec64cb45417431760a01f1c812774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62600" y="3581400"/>
            <a:ext cx="3121025" cy="27432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1371600"/>
            <a:ext cx="7498080" cy="1630362"/>
          </a:xfrm>
        </p:spPr>
        <p:txBody>
          <a:bodyPr/>
          <a:lstStyle/>
          <a:p>
            <a:r>
              <a:rPr lang="ru-RU" b="1" i="1" dirty="0" smtClean="0"/>
              <a:t>Кто в России по закону является безработным?</a:t>
            </a:r>
            <a:endParaRPr lang="ru-RU" b="1" i="1" dirty="0"/>
          </a:p>
        </p:txBody>
      </p:sp>
      <p:pic>
        <p:nvPicPr>
          <p:cNvPr id="4" name="Содержимое 3" descr="angusht.co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86400" y="3505200"/>
            <a:ext cx="3095625" cy="2819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21176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Уровень                  =   </a:t>
            </a:r>
            <a:r>
              <a:rPr lang="ru-RU" sz="2800" u="sng" dirty="0" smtClean="0"/>
              <a:t>Число безработных  </a:t>
            </a:r>
            <a:r>
              <a:rPr lang="ru-RU" sz="2800" dirty="0" smtClean="0"/>
              <a:t>* 100%</a:t>
            </a: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dirty="0" smtClean="0"/>
              <a:t>безработицы                    Рабочая сила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Уровень          =   </a:t>
            </a:r>
            <a:r>
              <a:rPr lang="ru-RU" sz="2800" u="sng" dirty="0" smtClean="0"/>
              <a:t>Число занятых</a:t>
            </a:r>
            <a:r>
              <a:rPr lang="ru-RU" sz="2800" dirty="0" smtClean="0"/>
              <a:t> *100%</a:t>
            </a:r>
            <a:br>
              <a:rPr lang="ru-RU" sz="2800" dirty="0" smtClean="0"/>
            </a:br>
            <a:r>
              <a:rPr lang="ru-RU" sz="2800" dirty="0" smtClean="0"/>
              <a:t>занятости            Занятые + безработные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91200"/>
            <a:ext cx="7498080" cy="457200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Причины безработицы: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47244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Структурные сдвиги в экономики;</a:t>
            </a:r>
          </a:p>
          <a:p>
            <a:r>
              <a:rPr lang="ru-RU" sz="1800" dirty="0" smtClean="0"/>
              <a:t>Экономический спад или депрессия;</a:t>
            </a:r>
          </a:p>
          <a:p>
            <a:r>
              <a:rPr lang="ru-RU" sz="1800" dirty="0" smtClean="0"/>
              <a:t>Политика правительства и профсоюзов в области оплаты труда;</a:t>
            </a:r>
          </a:p>
          <a:p>
            <a:r>
              <a:rPr lang="ru-RU" sz="1800" dirty="0" smtClean="0"/>
              <a:t>Сезонные изменения в отраслях экономики;</a:t>
            </a:r>
          </a:p>
          <a:p>
            <a:r>
              <a:rPr lang="ru-RU" sz="1800" dirty="0" smtClean="0"/>
              <a:t>Изменение демографической ситуации в стране.</a:t>
            </a:r>
            <a:endParaRPr lang="ru-RU" sz="1800" dirty="0"/>
          </a:p>
        </p:txBody>
      </p:sp>
      <p:pic>
        <p:nvPicPr>
          <p:cNvPr id="5" name="Рисунок 4" descr="3303260ddcf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3352800"/>
            <a:ext cx="40386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228600"/>
            <a:ext cx="7269480" cy="45719"/>
          </a:xfrm>
        </p:spPr>
        <p:txBody>
          <a:bodyPr>
            <a:normAutofit fontScale="90000"/>
          </a:bodyPr>
          <a:lstStyle/>
          <a:p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457200"/>
          <a:ext cx="749935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Последствия безработицы: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49530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Снижается объём ВНП;</a:t>
            </a:r>
          </a:p>
          <a:p>
            <a:r>
              <a:rPr lang="ru-RU" sz="1800" dirty="0" smtClean="0"/>
              <a:t>Снижаются налоговые поступления;</a:t>
            </a:r>
          </a:p>
          <a:p>
            <a:r>
              <a:rPr lang="ru-RU" sz="1800" dirty="0" smtClean="0"/>
              <a:t>Снижается уровень жизни;</a:t>
            </a:r>
          </a:p>
          <a:p>
            <a:r>
              <a:rPr lang="ru-RU" sz="1800" dirty="0" smtClean="0"/>
              <a:t>Обострение политической обстановки в стране;</a:t>
            </a:r>
          </a:p>
          <a:p>
            <a:r>
              <a:rPr lang="ru-RU" sz="1800" dirty="0" smtClean="0"/>
              <a:t>Рост преступности.</a:t>
            </a:r>
            <a:endParaRPr lang="ru-RU" sz="1800" dirty="0"/>
          </a:p>
        </p:txBody>
      </p:sp>
      <p:pic>
        <p:nvPicPr>
          <p:cNvPr id="4" name="Рисунок 3" descr="image_5925749521761252887829027481953446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3048000"/>
            <a:ext cx="38100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62096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«Хроническая тенденция к неполной занятости, характерная для современного общества, имеет свои корни в недопотреблении….»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                                                                               Дж.М. </a:t>
            </a:r>
            <a:r>
              <a:rPr lang="ru-RU" sz="2800" dirty="0" err="1" smtClean="0"/>
              <a:t>Кейнс</a:t>
            </a:r>
            <a:endParaRPr lang="ru-RU" sz="2800" dirty="0"/>
          </a:p>
        </p:txBody>
      </p:sp>
      <p:pic>
        <p:nvPicPr>
          <p:cNvPr id="4" name="Содержимое 3" descr="apicturepicture5241_2343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3581400"/>
            <a:ext cx="4118121" cy="2743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</TotalTime>
  <Words>144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«Человек лишь там чего-то добивается, где он сам верит в свои силы»                                               Людвиг Фейербах</vt:lpstr>
      <vt:lpstr>Безработица в условиях рынка</vt:lpstr>
      <vt:lpstr>Безработица – социально-экономическое явление, характеризующее не занятость в производстве трудоспособного населения, желающего работать. </vt:lpstr>
      <vt:lpstr>Кто в России по закону является безработным?</vt:lpstr>
      <vt:lpstr>Уровень                  =   Число безработных  * 100% безработицы                    Рабочая сила    Уровень          =   Число занятых *100% занятости            Занятые + безработные   </vt:lpstr>
      <vt:lpstr>Причины безработицы:</vt:lpstr>
      <vt:lpstr>Слайд 7</vt:lpstr>
      <vt:lpstr>Последствия безработицы:</vt:lpstr>
      <vt:lpstr>«Хроническая тенденция к неполной занятости, характерная для современного общества, имеет свои корни в недопотреблении….»                                                                                         Дж.М. Кейнс</vt:lpstr>
      <vt:lpstr>Государственная политика борьбы с безработицей.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Безработица в условиях рынка</dc:title>
  <cp:lastModifiedBy>Ксения</cp:lastModifiedBy>
  <cp:revision>9</cp:revision>
  <dcterms:modified xsi:type="dcterms:W3CDTF">2010-03-30T16:10:02Z</dcterms:modified>
</cp:coreProperties>
</file>