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43"/>
  </p:notesMasterIdLst>
  <p:sldIdLst>
    <p:sldId id="257"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90" r:id="rId24"/>
    <p:sldId id="282" r:id="rId25"/>
    <p:sldId id="283" r:id="rId26"/>
    <p:sldId id="284" r:id="rId27"/>
    <p:sldId id="285" r:id="rId28"/>
    <p:sldId id="286" r:id="rId29"/>
    <p:sldId id="287" r:id="rId30"/>
    <p:sldId id="288" r:id="rId31"/>
    <p:sldId id="289" r:id="rId32"/>
    <p:sldId id="293" r:id="rId33"/>
    <p:sldId id="294" r:id="rId34"/>
    <p:sldId id="292" r:id="rId35"/>
    <p:sldId id="296" r:id="rId36"/>
    <p:sldId id="295" r:id="rId37"/>
    <p:sldId id="297" r:id="rId38"/>
    <p:sldId id="298" r:id="rId39"/>
    <p:sldId id="299" r:id="rId40"/>
    <p:sldId id="300" r:id="rId41"/>
    <p:sldId id="291" r:id="rId4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37EE5D3-F476-45CA-8AF4-A00294EC6FA4}" type="datetimeFigureOut">
              <a:rPr lang="ru-RU" smtClean="0"/>
              <a:pPr/>
              <a:t>05.05.2017</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5F43FE3-3965-4960-A6A0-2C36D1D0BCB4}" type="slidenum">
              <a:rPr lang="ru-RU" smtClean="0"/>
              <a:pPr/>
              <a:t>‹#›</a:t>
            </a:fld>
            <a:endParaRPr lang="ru-RU"/>
          </a:p>
        </p:txBody>
      </p:sp>
    </p:spTree>
    <p:extLst>
      <p:ext uri="{BB962C8B-B14F-4D97-AF65-F5344CB8AC3E}">
        <p14:creationId xmlns="" xmlns:p14="http://schemas.microsoft.com/office/powerpoint/2010/main" val="304434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B65E890-0D7E-4AB9-9B11-BBD3A7E23884}" type="slidenum">
              <a:rPr lang="ru-RU" smtClean="0"/>
              <a:pPr/>
              <a:t>16</a:t>
            </a:fld>
            <a:endParaRPr lang="ru-RU"/>
          </a:p>
        </p:txBody>
      </p:sp>
    </p:spTree>
    <p:extLst>
      <p:ext uri="{BB962C8B-B14F-4D97-AF65-F5344CB8AC3E}">
        <p14:creationId xmlns="" xmlns:p14="http://schemas.microsoft.com/office/powerpoint/2010/main" val="1687491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B106E36-FD25-4E2D-B0AA-010F637433A0}" type="datetimeFigureOut">
              <a:rPr lang="ru-RU" smtClean="0"/>
              <a:pPr/>
              <a:t>05.05.2017</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725C68B6-61C2-468F-89AB-4B9F7531AA68}"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1202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05.05.2017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46572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05.05.2017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0246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05.05.2017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72648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05.05.2017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406902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05.05.2017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57370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05.05.2017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95440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05.05.2017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31066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05.05.2017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6738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05.05.2017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32100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05.05.2017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65035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05.05.2017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427182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05.05.2017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917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05.05.2017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9046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05.05.2017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5446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05.05.2017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2647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05.05.2017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43912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106E36-FD25-4E2D-B0AA-010F637433A0}" type="datetimeFigureOut">
              <a:rPr lang="ru-RU" smtClean="0"/>
              <a:pPr/>
              <a:t>05.05.2017</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5868750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sz="4400" dirty="0" smtClean="0">
                <a:latin typeface="Times New Roman" pitchFamily="18" charset="0"/>
                <a:cs typeface="Times New Roman" pitchFamily="18" charset="0"/>
              </a:rPr>
              <a:t>ОРГАНИЗАЦИЯ ПРОИЗВОДСТВА НА ПРЕДПРИЯТИИ</a:t>
            </a:r>
            <a:endParaRPr lang="ru-RU" sz="4400"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fontScale="92500" lnSpcReduction="10000"/>
          </a:bodyPr>
          <a:lstStyle/>
          <a:p>
            <a:pPr algn="just">
              <a:buFontTx/>
              <a:buChar char="-"/>
            </a:pPr>
            <a:r>
              <a:rPr lang="ru-RU" dirty="0" smtClean="0"/>
              <a:t>ОСНОВНЫЕ ПОНЯТИЯ ТЕОРИИ ОРГАНИЗАЦИИ ПРОИЗВОДСТВА</a:t>
            </a:r>
          </a:p>
          <a:p>
            <a:pPr algn="just">
              <a:buFontTx/>
              <a:buChar char="-"/>
            </a:pPr>
            <a:r>
              <a:rPr lang="ru-RU" dirty="0" smtClean="0"/>
              <a:t>ОСНОВНЫЕ ПРИНЦИПЫ ОРГАНИЗАЦИИ И ФУНКЦИОНИРОВАНИЯ ПРОИЗВОДСТВА</a:t>
            </a:r>
          </a:p>
          <a:p>
            <a:pPr algn="just">
              <a:buFontTx/>
              <a:buChar char="-"/>
            </a:pP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Производственные процессы</a:t>
            </a:r>
            <a:endParaRPr lang="ru-RU" dirty="0"/>
          </a:p>
        </p:txBody>
      </p:sp>
      <p:sp>
        <p:nvSpPr>
          <p:cNvPr id="3" name="Содержимое 2"/>
          <p:cNvSpPr>
            <a:spLocks noGrp="1"/>
          </p:cNvSpPr>
          <p:nvPr>
            <p:ph idx="1"/>
          </p:nvPr>
        </p:nvSpPr>
        <p:spPr/>
        <p:txBody>
          <a:bodyPr/>
          <a:lstStyle/>
          <a:p>
            <a:r>
              <a:rPr lang="ru-RU" dirty="0" smtClean="0">
                <a:latin typeface="Times New Roman" pitchFamily="18" charset="0"/>
                <a:cs typeface="Times New Roman" pitchFamily="18" charset="0"/>
              </a:rPr>
              <a:t>Простые – в результате изготавливают простые предметы труда, не требующие сборки.</a:t>
            </a:r>
          </a:p>
          <a:p>
            <a:r>
              <a:rPr lang="ru-RU" dirty="0" smtClean="0">
                <a:latin typeface="Times New Roman" pitchFamily="18" charset="0"/>
                <a:cs typeface="Times New Roman" pitchFamily="18" charset="0"/>
              </a:rPr>
              <a:t>Сложные – совокупность координированных по времени изготовления нескольких простых изделий. Требуют сложной сборки.</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000C0C"/>
                </a:solidFill>
                <a:latin typeface="Times New Roman" pitchFamily="18" charset="0"/>
                <a:cs typeface="Times New Roman" pitchFamily="18" charset="0"/>
              </a:rPr>
              <a:t>Технологические процессы</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10000"/>
          </a:bodyPr>
          <a:lstStyle/>
          <a:p>
            <a:pPr algn="just"/>
            <a:r>
              <a:rPr lang="ru-RU" dirty="0" smtClean="0">
                <a:solidFill>
                  <a:srgbClr val="002060"/>
                </a:solidFill>
                <a:latin typeface="Times New Roman" pitchFamily="18" charset="0"/>
                <a:cs typeface="Times New Roman" pitchFamily="18" charset="0"/>
              </a:rPr>
              <a:t>Фаза</a:t>
            </a:r>
            <a:r>
              <a:rPr lang="ru-RU" b="1" dirty="0" smtClean="0">
                <a:solidFill>
                  <a:srgbClr val="AD3339"/>
                </a:solidFill>
                <a:latin typeface="Times New Roman" pitchFamily="18" charset="0"/>
                <a:cs typeface="Times New Roman" pitchFamily="18" charset="0"/>
              </a:rPr>
              <a:t> </a:t>
            </a:r>
            <a:r>
              <a:rPr lang="ru-RU" b="1" dirty="0" smtClean="0">
                <a:solidFill>
                  <a:srgbClr val="000C0C"/>
                </a:solidFill>
                <a:latin typeface="Times New Roman" pitchFamily="18" charset="0"/>
                <a:cs typeface="Times New Roman" pitchFamily="18" charset="0"/>
              </a:rPr>
              <a:t>— </a:t>
            </a:r>
            <a:r>
              <a:rPr lang="ru-RU" dirty="0" smtClean="0">
                <a:solidFill>
                  <a:srgbClr val="000C0C"/>
                </a:solidFill>
                <a:latin typeface="Times New Roman" pitchFamily="18" charset="0"/>
                <a:cs typeface="Times New Roman" pitchFamily="18" charset="0"/>
              </a:rPr>
              <a:t>комплекс работ, выполнение которых характеризует завершение определенной части технологического процесса и связано с переходом предмета труда из одного качественного состояния в другое.</a:t>
            </a:r>
          </a:p>
          <a:p>
            <a:pPr algn="just"/>
            <a:r>
              <a:rPr lang="ru-RU" dirty="0" smtClean="0">
                <a:solidFill>
                  <a:srgbClr val="002060"/>
                </a:solidFill>
                <a:latin typeface="Times New Roman" pitchFamily="18" charset="0"/>
                <a:cs typeface="Times New Roman" pitchFamily="18" charset="0"/>
              </a:rPr>
              <a:t>Операция</a:t>
            </a:r>
            <a:r>
              <a:rPr lang="ru-RU" dirty="0" smtClean="0">
                <a:solidFill>
                  <a:srgbClr val="002060"/>
                </a:solidFill>
                <a:effectLst>
                  <a:outerShdw blurRad="38100" dist="38100" dir="2700000" algn="tl">
                    <a:srgbClr val="FFFFFF"/>
                  </a:outerShdw>
                </a:effectLst>
                <a:latin typeface="Times New Roman" pitchFamily="18" charset="0"/>
                <a:cs typeface="Times New Roman" pitchFamily="18" charset="0"/>
              </a:rPr>
              <a:t> </a:t>
            </a:r>
            <a:r>
              <a:rPr lang="ru-RU" dirty="0" smtClean="0">
                <a:solidFill>
                  <a:srgbClr val="000C0C"/>
                </a:solidFill>
                <a:effectLst>
                  <a:outerShdw blurRad="38100" dist="38100" dir="2700000" algn="tl">
                    <a:srgbClr val="FFFFFF"/>
                  </a:outerShdw>
                </a:effectLst>
                <a:latin typeface="Times New Roman" pitchFamily="18" charset="0"/>
                <a:cs typeface="Times New Roman" pitchFamily="18" charset="0"/>
              </a:rPr>
              <a:t>— часть технологического процесса, выполняемая на одном рабочем месте, состоящая из ряда действий над каждым предметом труда или группой совместно обрабатываемых предметов (основной структурный элемент простого процесса).</a:t>
            </a:r>
            <a:endParaRPr lang="ru-RU" dirty="0" smtClean="0">
              <a:solidFill>
                <a:srgbClr val="000C0C"/>
              </a:solidFill>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sz="3200" b="1" dirty="0" smtClean="0">
                <a:latin typeface="Times New Roman" pitchFamily="18" charset="0"/>
                <a:cs typeface="Times New Roman" pitchFamily="18" charset="0"/>
              </a:rPr>
              <a:t>Фазная структура технологических процессов </a:t>
            </a:r>
            <a:endParaRPr lang="ru-RU" sz="3200" b="1" dirty="0">
              <a:latin typeface="Times New Roman" pitchFamily="18" charset="0"/>
              <a:cs typeface="Times New Roman" pitchFamily="18" charset="0"/>
            </a:endParaRPr>
          </a:p>
        </p:txBody>
      </p:sp>
      <p:pic>
        <p:nvPicPr>
          <p:cNvPr id="4" name="Содержимое 3" descr="7-07_02"/>
          <p:cNvPicPr>
            <a:picLocks noGrp="1"/>
          </p:cNvPicPr>
          <p:nvPr>
            <p:ph idx="1"/>
          </p:nvPr>
        </p:nvPicPr>
        <p:blipFill>
          <a:blip r:embed="rId2"/>
          <a:srcRect/>
          <a:stretch>
            <a:fillRect/>
          </a:stretch>
        </p:blipFill>
        <p:spPr bwMode="auto">
          <a:xfrm>
            <a:off x="500034" y="1285860"/>
            <a:ext cx="8358246"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1080120"/>
          </a:xfrm>
        </p:spPr>
        <p:txBody>
          <a:bodyPr>
            <a:normAutofit/>
          </a:bodyPr>
          <a:lstStyle/>
          <a:p>
            <a:r>
              <a:rPr lang="ru-RU" dirty="0" smtClean="0">
                <a:latin typeface="Times New Roman" pitchFamily="18" charset="0"/>
                <a:cs typeface="Times New Roman" pitchFamily="18" charset="0"/>
              </a:rPr>
              <a:t>Виды операций</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755576" y="1700808"/>
            <a:ext cx="7931224" cy="4425355"/>
          </a:xfrm>
        </p:spPr>
        <p:txBody>
          <a:bodyPr>
            <a:normAutofit lnSpcReduction="10000"/>
          </a:bodyPr>
          <a:lstStyle/>
          <a:p>
            <a:pPr>
              <a:lnSpc>
                <a:spcPct val="80000"/>
              </a:lnSpc>
              <a:buClr>
                <a:srgbClr val="AD3339"/>
              </a:buClr>
              <a:buFontTx/>
              <a:buChar char="-"/>
            </a:pPr>
            <a:r>
              <a:rPr lang="ru-RU" i="1" dirty="0" smtClean="0">
                <a:latin typeface="Times New Roman" pitchFamily="18" charset="0"/>
                <a:cs typeface="Times New Roman" pitchFamily="18" charset="0"/>
              </a:rPr>
              <a:t>ручные</a:t>
            </a:r>
            <a:r>
              <a:rPr lang="ru-RU" dirty="0" smtClean="0">
                <a:effectLst>
                  <a:outerShdw blurRad="38100" dist="38100" dir="2700000" algn="tl">
                    <a:srgbClr val="FFFFFF"/>
                  </a:outerShdw>
                </a:effectLst>
                <a:latin typeface="Times New Roman" pitchFamily="18" charset="0"/>
                <a:cs typeface="Times New Roman" pitchFamily="18" charset="0"/>
              </a:rPr>
              <a:t>, выполняемые без применения машин, механизмов и механизированного инструмента;</a:t>
            </a:r>
          </a:p>
          <a:p>
            <a:pPr>
              <a:lnSpc>
                <a:spcPct val="80000"/>
              </a:lnSpc>
              <a:buClr>
                <a:srgbClr val="AD3339"/>
              </a:buClr>
              <a:buFontTx/>
              <a:buChar char="-"/>
            </a:pPr>
            <a:r>
              <a:rPr lang="ru-RU" i="1" dirty="0" smtClean="0">
                <a:latin typeface="Times New Roman" pitchFamily="18" charset="0"/>
                <a:cs typeface="Times New Roman" pitchFamily="18" charset="0"/>
              </a:rPr>
              <a:t>машинно-ручные</a:t>
            </a:r>
            <a:r>
              <a:rPr lang="ru-RU" dirty="0" smtClean="0">
                <a:effectLst>
                  <a:outerShdw blurRad="38100" dist="38100" dir="2700000" algn="tl">
                    <a:srgbClr val="FFFFFF"/>
                  </a:outerShdw>
                </a:effectLst>
                <a:latin typeface="Times New Roman" pitchFamily="18" charset="0"/>
                <a:cs typeface="Times New Roman" pitchFamily="18" charset="0"/>
              </a:rPr>
              <a:t> — выполняются с помощью машин или ручного инструмента при непрерывном участии рабочего;</a:t>
            </a:r>
          </a:p>
          <a:p>
            <a:pPr>
              <a:lnSpc>
                <a:spcPct val="80000"/>
              </a:lnSpc>
              <a:buClr>
                <a:srgbClr val="AD3339"/>
              </a:buClr>
              <a:buFontTx/>
              <a:buChar char="-"/>
            </a:pPr>
            <a:r>
              <a:rPr lang="ru-RU" dirty="0" smtClean="0">
                <a:effectLst>
                  <a:outerShdw blurRad="38100" dist="38100" dir="2700000" algn="tl">
                    <a:srgbClr val="FFFFFF"/>
                  </a:outerShdw>
                </a:effectLst>
                <a:latin typeface="Times New Roman" pitchFamily="18" charset="0"/>
                <a:cs typeface="Times New Roman" pitchFamily="18" charset="0"/>
              </a:rPr>
              <a:t> </a:t>
            </a:r>
            <a:r>
              <a:rPr lang="ru-RU" i="1" dirty="0" smtClean="0">
                <a:latin typeface="Times New Roman" pitchFamily="18" charset="0"/>
                <a:cs typeface="Times New Roman" pitchFamily="18" charset="0"/>
              </a:rPr>
              <a:t>машинные</a:t>
            </a:r>
            <a:r>
              <a:rPr lang="ru-RU" dirty="0" smtClean="0">
                <a:effectLst>
                  <a:outerShdw blurRad="38100" dist="38100" dir="2700000" algn="tl">
                    <a:srgbClr val="FFFFFF"/>
                  </a:outerShdw>
                </a:effectLst>
                <a:latin typeface="Times New Roman" pitchFamily="18" charset="0"/>
                <a:cs typeface="Times New Roman" pitchFamily="18" charset="0"/>
              </a:rPr>
              <a:t> — выполняемые на станках, установках, агрегатах при ограниченном участии рабочего. </a:t>
            </a:r>
          </a:p>
          <a:p>
            <a:pPr>
              <a:lnSpc>
                <a:spcPct val="80000"/>
              </a:lnSpc>
              <a:buClr>
                <a:srgbClr val="AD3339"/>
              </a:buClr>
              <a:buFontTx/>
              <a:buChar char="-"/>
            </a:pPr>
            <a:r>
              <a:rPr lang="ru-RU" i="1" dirty="0" smtClean="0">
                <a:latin typeface="Times New Roman" pitchFamily="18" charset="0"/>
                <a:cs typeface="Times New Roman" pitchFamily="18" charset="0"/>
              </a:rPr>
              <a:t>автоматизированные</a:t>
            </a:r>
            <a:r>
              <a:rPr lang="ru-RU" dirty="0" smtClean="0">
                <a:effectLst>
                  <a:outerShdw blurRad="38100" dist="38100" dir="2700000" algn="tl">
                    <a:srgbClr val="FFFFFF"/>
                  </a:outerShdw>
                </a:effectLst>
                <a:latin typeface="Times New Roman" pitchFamily="18" charset="0"/>
                <a:cs typeface="Times New Roman" pitchFamily="18" charset="0"/>
              </a:rPr>
              <a:t> — выполняются на автоматическом оборудовании или автоматических линиях.</a:t>
            </a:r>
            <a:endParaRPr lang="ru-RU" i="1" dirty="0" smtClean="0">
              <a:latin typeface="Times New Roman" pitchFamily="18" charset="0"/>
              <a:cs typeface="Times New Roman" pitchFamily="18" charset="0"/>
            </a:endParaRPr>
          </a:p>
          <a:p>
            <a:pPr>
              <a:lnSpc>
                <a:spcPct val="80000"/>
              </a:lnSpc>
              <a:buClr>
                <a:srgbClr val="AD3339"/>
              </a:buClr>
              <a:buFontTx/>
              <a:buNone/>
            </a:pPr>
            <a:r>
              <a:rPr lang="ru-RU" i="1" dirty="0" smtClean="0">
                <a:latin typeface="Times New Roman" pitchFamily="18" charset="0"/>
                <a:cs typeface="Times New Roman" pitchFamily="18" charset="0"/>
              </a:rPr>
              <a:t>Аппаратурные процессы</a:t>
            </a:r>
            <a:r>
              <a:rPr lang="ru-RU" dirty="0" smtClean="0">
                <a:effectLst>
                  <a:outerShdw blurRad="38100" dist="38100" dir="2700000" algn="tl">
                    <a:srgbClr val="FFFFFF"/>
                  </a:outerShdw>
                </a:effectLst>
                <a:latin typeface="Times New Roman" pitchFamily="18" charset="0"/>
                <a:cs typeface="Times New Roman" pitchFamily="18" charset="0"/>
              </a:rPr>
              <a:t> характеризуются выполнением машинных и автоматических операций в специальных агрегатах (печах, установках, ваннах и т.д.).</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a:bodyPr>
          <a:lstStyle/>
          <a:p>
            <a:r>
              <a:rPr lang="ru-RU" dirty="0" smtClean="0">
                <a:latin typeface="Times New Roman" pitchFamily="18" charset="0"/>
                <a:cs typeface="Times New Roman" pitchFamily="18" charset="0"/>
              </a:rPr>
              <a:t>Основные принципы организации производственного процесса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755576" y="2348880"/>
            <a:ext cx="7632848" cy="4294830"/>
          </a:xfrm>
        </p:spPr>
        <p:txBody>
          <a:bodyPr numCol="2">
            <a:normAutofit fontScale="32500" lnSpcReduction="20000"/>
          </a:bodyPr>
          <a:lstStyle/>
          <a:p>
            <a:pPr marL="176213" indent="0" algn="just">
              <a:lnSpc>
                <a:spcPct val="120000"/>
              </a:lnSpc>
              <a:spcBef>
                <a:spcPts val="0"/>
              </a:spcBef>
              <a:buFont typeface="Wingdings" pitchFamily="2" charset="2"/>
              <a:buNone/>
              <a:tabLst>
                <a:tab pos="265113" algn="l"/>
              </a:tabLst>
            </a:pPr>
            <a:r>
              <a:rPr lang="ru-RU" b="1" dirty="0" smtClean="0"/>
              <a:t> 	</a:t>
            </a:r>
            <a:r>
              <a:rPr lang="ru-RU" b="1" dirty="0" smtClean="0">
                <a:solidFill>
                  <a:srgbClr val="AD3339"/>
                </a:solidFill>
                <a:latin typeface="Times New Roman" pitchFamily="18" charset="0"/>
                <a:cs typeface="Times New Roman" pitchFamily="18" charset="0"/>
              </a:rPr>
              <a:t> </a:t>
            </a:r>
            <a:r>
              <a:rPr lang="ru-RU" sz="6000" dirty="0" smtClean="0">
                <a:solidFill>
                  <a:srgbClr val="000C0C"/>
                </a:solidFill>
                <a:effectLst>
                  <a:outerShdw blurRad="38100" dist="38100" dir="2700000" algn="tl">
                    <a:srgbClr val="FFFFFF"/>
                  </a:outerShdw>
                </a:effectLst>
                <a:latin typeface="Times New Roman" pitchFamily="18" charset="0"/>
                <a:cs typeface="Times New Roman" pitchFamily="18" charset="0"/>
              </a:rPr>
              <a:t>Принцип пропорциональности </a:t>
            </a:r>
          </a:p>
          <a:p>
            <a:pPr marL="176213" indent="0" algn="just">
              <a:lnSpc>
                <a:spcPct val="120000"/>
              </a:lnSpc>
              <a:spcBef>
                <a:spcPts val="0"/>
              </a:spcBef>
              <a:buFont typeface="Wingdings" pitchFamily="2" charset="2"/>
              <a:buNone/>
              <a:tabLst>
                <a:tab pos="265113" algn="l"/>
              </a:tabLst>
            </a:pPr>
            <a:r>
              <a:rPr lang="ru-RU" sz="6000" dirty="0" smtClean="0">
                <a:solidFill>
                  <a:srgbClr val="000C0C"/>
                </a:solidFill>
                <a:effectLst>
                  <a:outerShdw blurRad="38100" dist="38100" dir="2700000" algn="tl">
                    <a:srgbClr val="FFFFFF"/>
                  </a:outerShdw>
                </a:effectLst>
                <a:latin typeface="Times New Roman" pitchFamily="18" charset="0"/>
                <a:cs typeface="Times New Roman" pitchFamily="18" charset="0"/>
              </a:rPr>
              <a:t>  Принцип дифференциации </a:t>
            </a:r>
          </a:p>
          <a:p>
            <a:pPr marL="176213" indent="0" algn="just">
              <a:lnSpc>
                <a:spcPct val="120000"/>
              </a:lnSpc>
              <a:spcBef>
                <a:spcPts val="0"/>
              </a:spcBef>
              <a:buFont typeface="Wingdings" pitchFamily="2" charset="2"/>
              <a:buNone/>
              <a:tabLst>
                <a:tab pos="265113" algn="l"/>
              </a:tabLst>
            </a:pPr>
            <a:r>
              <a:rPr lang="ru-RU" sz="6000" dirty="0" smtClean="0">
                <a:solidFill>
                  <a:srgbClr val="000C0C"/>
                </a:solidFill>
                <a:effectLst>
                  <a:outerShdw blurRad="38100" dist="38100" dir="2700000" algn="tl">
                    <a:srgbClr val="FFFFFF"/>
                  </a:outerShdw>
                </a:effectLst>
                <a:latin typeface="Times New Roman" pitchFamily="18" charset="0"/>
                <a:cs typeface="Times New Roman" pitchFamily="18" charset="0"/>
              </a:rPr>
              <a:t>  Принцип комбинирования</a:t>
            </a:r>
            <a:r>
              <a:rPr lang="ru-RU" sz="6000" dirty="0" smtClean="0">
                <a:latin typeface="Times New Roman" pitchFamily="18" charset="0"/>
                <a:cs typeface="Times New Roman" pitchFamily="18" charset="0"/>
              </a:rPr>
              <a:t> </a:t>
            </a:r>
          </a:p>
          <a:p>
            <a:pPr marL="176213" indent="0" algn="just">
              <a:lnSpc>
                <a:spcPct val="120000"/>
              </a:lnSpc>
              <a:spcBef>
                <a:spcPts val="0"/>
              </a:spcBef>
              <a:buFont typeface="Wingdings" pitchFamily="2" charset="2"/>
              <a:buNone/>
              <a:tabLst>
                <a:tab pos="265113" algn="l"/>
              </a:tabLst>
            </a:pPr>
            <a:r>
              <a:rPr lang="ru-RU" sz="6000" dirty="0" smtClean="0">
                <a:solidFill>
                  <a:srgbClr val="000C0C"/>
                </a:solidFill>
                <a:effectLst>
                  <a:outerShdw blurRad="38100" dist="38100" dir="2700000" algn="tl">
                    <a:srgbClr val="FFFFFF"/>
                  </a:outerShdw>
                </a:effectLst>
                <a:latin typeface="Times New Roman" pitchFamily="18" charset="0"/>
                <a:cs typeface="Times New Roman" pitchFamily="18" charset="0"/>
              </a:rPr>
              <a:t>  Принцип концентрации</a:t>
            </a:r>
            <a:r>
              <a:rPr lang="ru-RU" sz="6000" dirty="0" smtClean="0">
                <a:latin typeface="Times New Roman" pitchFamily="18" charset="0"/>
                <a:cs typeface="Times New Roman" pitchFamily="18" charset="0"/>
              </a:rPr>
              <a:t> </a:t>
            </a:r>
          </a:p>
          <a:p>
            <a:pPr marL="176213" indent="0" algn="just">
              <a:lnSpc>
                <a:spcPct val="120000"/>
              </a:lnSpc>
              <a:spcBef>
                <a:spcPts val="0"/>
              </a:spcBef>
              <a:buFont typeface="Wingdings" pitchFamily="2" charset="2"/>
              <a:buNone/>
              <a:tabLst>
                <a:tab pos="265113" algn="l"/>
              </a:tabLst>
            </a:pPr>
            <a:r>
              <a:rPr lang="ru-RU" sz="6000" dirty="0" smtClean="0">
                <a:solidFill>
                  <a:srgbClr val="000C0C"/>
                </a:solidFill>
                <a:effectLst>
                  <a:outerShdw blurRad="38100" dist="38100" dir="2700000" algn="tl">
                    <a:srgbClr val="FFFFFF"/>
                  </a:outerShdw>
                </a:effectLst>
                <a:latin typeface="Times New Roman" pitchFamily="18" charset="0"/>
                <a:cs typeface="Times New Roman" pitchFamily="18" charset="0"/>
              </a:rPr>
              <a:t>  Принцип специализации</a:t>
            </a:r>
            <a:r>
              <a:rPr lang="ru-RU" sz="6000" dirty="0" smtClean="0">
                <a:latin typeface="Times New Roman" pitchFamily="18" charset="0"/>
                <a:cs typeface="Times New Roman" pitchFamily="18" charset="0"/>
              </a:rPr>
              <a:t> </a:t>
            </a:r>
          </a:p>
          <a:p>
            <a:pPr marL="176213" indent="0" algn="just">
              <a:lnSpc>
                <a:spcPct val="120000"/>
              </a:lnSpc>
              <a:spcBef>
                <a:spcPts val="0"/>
              </a:spcBef>
              <a:buFont typeface="Wingdings" pitchFamily="2" charset="2"/>
              <a:buNone/>
              <a:tabLst>
                <a:tab pos="265113" algn="l"/>
              </a:tabLst>
            </a:pPr>
            <a:r>
              <a:rPr lang="ru-RU" sz="6000" dirty="0" smtClean="0">
                <a:solidFill>
                  <a:srgbClr val="000C0C"/>
                </a:solidFill>
                <a:effectLst>
                  <a:outerShdw blurRad="38100" dist="38100" dir="2700000" algn="tl">
                    <a:srgbClr val="FFFFFF"/>
                  </a:outerShdw>
                </a:effectLst>
                <a:latin typeface="Times New Roman" pitchFamily="18" charset="0"/>
                <a:cs typeface="Times New Roman" pitchFamily="18" charset="0"/>
              </a:rPr>
              <a:t>  Принцип универсализации </a:t>
            </a:r>
          </a:p>
          <a:p>
            <a:pPr marL="176213" indent="0" algn="just">
              <a:lnSpc>
                <a:spcPct val="120000"/>
              </a:lnSpc>
              <a:spcBef>
                <a:spcPts val="0"/>
              </a:spcBef>
              <a:buFont typeface="Wingdings" pitchFamily="2" charset="2"/>
              <a:buNone/>
              <a:tabLst>
                <a:tab pos="265113" algn="l"/>
              </a:tabLst>
            </a:pPr>
            <a:r>
              <a:rPr lang="ru-RU" sz="6000" dirty="0" smtClean="0">
                <a:solidFill>
                  <a:srgbClr val="000C0C"/>
                </a:solidFill>
                <a:effectLst>
                  <a:outerShdw blurRad="38100" dist="38100" dir="2700000" algn="tl">
                    <a:srgbClr val="FFFFFF"/>
                  </a:outerShdw>
                </a:effectLst>
                <a:latin typeface="Times New Roman" pitchFamily="18" charset="0"/>
                <a:cs typeface="Times New Roman" pitchFamily="18" charset="0"/>
              </a:rPr>
              <a:t>	Принцип стандартизации</a:t>
            </a:r>
          </a:p>
          <a:p>
            <a:pPr marL="176213" indent="0" algn="just">
              <a:lnSpc>
                <a:spcPct val="120000"/>
              </a:lnSpc>
              <a:spcBef>
                <a:spcPts val="0"/>
              </a:spcBef>
              <a:buFont typeface="Wingdings" pitchFamily="2" charset="2"/>
              <a:buNone/>
              <a:tabLst>
                <a:tab pos="265113" algn="l"/>
              </a:tabLst>
            </a:pPr>
            <a:r>
              <a:rPr lang="ru-RU" sz="6000" dirty="0" smtClean="0">
                <a:solidFill>
                  <a:srgbClr val="000C0C"/>
                </a:solidFill>
                <a:effectLst>
                  <a:outerShdw blurRad="38100" dist="38100" dir="2700000" algn="tl">
                    <a:srgbClr val="FFFFFF"/>
                  </a:outerShdw>
                </a:effectLst>
                <a:latin typeface="Times New Roman" pitchFamily="18" charset="0"/>
                <a:cs typeface="Times New Roman" pitchFamily="18" charset="0"/>
              </a:rPr>
              <a:t>  </a:t>
            </a:r>
          </a:p>
          <a:p>
            <a:pPr marL="176213" indent="0" algn="just">
              <a:lnSpc>
                <a:spcPct val="120000"/>
              </a:lnSpc>
              <a:spcBef>
                <a:spcPts val="0"/>
              </a:spcBef>
              <a:buFont typeface="Wingdings" pitchFamily="2" charset="2"/>
              <a:buNone/>
              <a:tabLst>
                <a:tab pos="265113" algn="l"/>
              </a:tabLst>
            </a:pPr>
            <a:endParaRPr lang="ru-RU" sz="6000" dirty="0">
              <a:solidFill>
                <a:srgbClr val="000C0C"/>
              </a:solidFill>
              <a:effectLst>
                <a:outerShdw blurRad="38100" dist="38100" dir="2700000" algn="tl">
                  <a:srgbClr val="FFFFFF"/>
                </a:outerShdw>
              </a:effectLst>
              <a:latin typeface="Times New Roman" pitchFamily="18" charset="0"/>
              <a:cs typeface="Times New Roman" pitchFamily="18" charset="0"/>
            </a:endParaRPr>
          </a:p>
          <a:p>
            <a:pPr marL="176213" indent="0" algn="just">
              <a:lnSpc>
                <a:spcPct val="120000"/>
              </a:lnSpc>
              <a:spcBef>
                <a:spcPts val="0"/>
              </a:spcBef>
              <a:buFont typeface="Wingdings" pitchFamily="2" charset="2"/>
              <a:buNone/>
              <a:tabLst>
                <a:tab pos="265113" algn="l"/>
              </a:tabLst>
            </a:pPr>
            <a:endParaRPr lang="ru-RU" sz="6000" dirty="0" smtClean="0">
              <a:solidFill>
                <a:srgbClr val="000C0C"/>
              </a:solidFill>
              <a:effectLst>
                <a:outerShdw blurRad="38100" dist="38100" dir="2700000" algn="tl">
                  <a:srgbClr val="FFFFFF"/>
                </a:outerShdw>
              </a:effectLst>
              <a:latin typeface="Times New Roman" pitchFamily="18" charset="0"/>
              <a:cs typeface="Times New Roman" pitchFamily="18" charset="0"/>
            </a:endParaRPr>
          </a:p>
          <a:p>
            <a:pPr marL="176213" indent="0" algn="just">
              <a:lnSpc>
                <a:spcPct val="120000"/>
              </a:lnSpc>
              <a:spcBef>
                <a:spcPts val="0"/>
              </a:spcBef>
              <a:buFont typeface="Wingdings" pitchFamily="2" charset="2"/>
              <a:buNone/>
              <a:tabLst>
                <a:tab pos="265113" algn="l"/>
              </a:tabLst>
            </a:pPr>
            <a:endParaRPr lang="ru-RU" sz="6000" dirty="0">
              <a:solidFill>
                <a:srgbClr val="000C0C"/>
              </a:solidFill>
              <a:effectLst>
                <a:outerShdw blurRad="38100" dist="38100" dir="2700000" algn="tl">
                  <a:srgbClr val="FFFFFF"/>
                </a:outerShdw>
              </a:effectLst>
              <a:latin typeface="Times New Roman" pitchFamily="18" charset="0"/>
              <a:cs typeface="Times New Roman" pitchFamily="18" charset="0"/>
            </a:endParaRPr>
          </a:p>
          <a:p>
            <a:pPr marL="176213" indent="0" algn="just">
              <a:lnSpc>
                <a:spcPct val="120000"/>
              </a:lnSpc>
              <a:spcBef>
                <a:spcPts val="0"/>
              </a:spcBef>
              <a:buFont typeface="Wingdings" pitchFamily="2" charset="2"/>
              <a:buNone/>
              <a:tabLst>
                <a:tab pos="265113" algn="l"/>
              </a:tabLst>
            </a:pPr>
            <a:r>
              <a:rPr lang="ru-RU" sz="6000" dirty="0" smtClean="0">
                <a:solidFill>
                  <a:srgbClr val="000C0C"/>
                </a:solidFill>
                <a:effectLst>
                  <a:outerShdw blurRad="38100" dist="38100" dir="2700000" algn="tl">
                    <a:srgbClr val="FFFFFF"/>
                  </a:outerShdw>
                </a:effectLst>
                <a:latin typeface="Times New Roman" pitchFamily="18" charset="0"/>
                <a:cs typeface="Times New Roman" pitchFamily="18" charset="0"/>
              </a:rPr>
              <a:t>Принцип параллельности</a:t>
            </a:r>
            <a:r>
              <a:rPr lang="ru-RU" sz="6000" dirty="0" smtClean="0">
                <a:latin typeface="Times New Roman" pitchFamily="18" charset="0"/>
                <a:cs typeface="Times New Roman" pitchFamily="18" charset="0"/>
              </a:rPr>
              <a:t> </a:t>
            </a:r>
          </a:p>
          <a:p>
            <a:pPr marL="176213" indent="0" algn="just">
              <a:lnSpc>
                <a:spcPct val="120000"/>
              </a:lnSpc>
              <a:spcBef>
                <a:spcPts val="0"/>
              </a:spcBef>
              <a:buFont typeface="Wingdings" pitchFamily="2" charset="2"/>
              <a:buNone/>
              <a:tabLst>
                <a:tab pos="265113" algn="l"/>
              </a:tabLst>
            </a:pPr>
            <a:r>
              <a:rPr lang="ru-RU" sz="6000" dirty="0" smtClean="0">
                <a:solidFill>
                  <a:srgbClr val="000C0C"/>
                </a:solidFill>
                <a:effectLst>
                  <a:outerShdw blurRad="38100" dist="38100" dir="2700000" algn="tl">
                    <a:srgbClr val="FFFFFF"/>
                  </a:outerShdw>
                </a:effectLst>
                <a:latin typeface="Times New Roman" pitchFamily="18" charset="0"/>
                <a:cs typeface="Times New Roman" pitchFamily="18" charset="0"/>
              </a:rPr>
              <a:t>Принцип </a:t>
            </a:r>
            <a:r>
              <a:rPr lang="ru-RU" sz="6000" dirty="0" err="1" smtClean="0">
                <a:solidFill>
                  <a:srgbClr val="000C0C"/>
                </a:solidFill>
                <a:effectLst>
                  <a:outerShdw blurRad="38100" dist="38100" dir="2700000" algn="tl">
                    <a:srgbClr val="FFFFFF"/>
                  </a:outerShdw>
                </a:effectLst>
                <a:latin typeface="Times New Roman" pitchFamily="18" charset="0"/>
                <a:cs typeface="Times New Roman" pitchFamily="18" charset="0"/>
              </a:rPr>
              <a:t>прямоточности</a:t>
            </a:r>
            <a:r>
              <a:rPr lang="ru-RU" sz="6000" dirty="0" smtClean="0">
                <a:latin typeface="Times New Roman" pitchFamily="18" charset="0"/>
                <a:cs typeface="Times New Roman" pitchFamily="18" charset="0"/>
              </a:rPr>
              <a:t> </a:t>
            </a:r>
          </a:p>
          <a:p>
            <a:pPr marL="176213" indent="0" algn="just">
              <a:lnSpc>
                <a:spcPct val="120000"/>
              </a:lnSpc>
              <a:spcBef>
                <a:spcPts val="0"/>
              </a:spcBef>
              <a:buFont typeface="Wingdings" pitchFamily="2" charset="2"/>
              <a:buNone/>
              <a:tabLst>
                <a:tab pos="265113" algn="l"/>
              </a:tabLst>
            </a:pPr>
            <a:r>
              <a:rPr lang="ru-RU" sz="6000" dirty="0" smtClean="0">
                <a:solidFill>
                  <a:srgbClr val="000C0C"/>
                </a:solidFill>
                <a:effectLst>
                  <a:outerShdw blurRad="38100" dist="38100" dir="2700000" algn="tl">
                    <a:srgbClr val="FFFFFF"/>
                  </a:outerShdw>
                </a:effectLst>
                <a:latin typeface="Times New Roman" pitchFamily="18" charset="0"/>
                <a:cs typeface="Times New Roman" pitchFamily="18" charset="0"/>
              </a:rPr>
              <a:t>Принцип непрерывности</a:t>
            </a:r>
            <a:r>
              <a:rPr lang="ru-RU" sz="6000" dirty="0" smtClean="0">
                <a:latin typeface="Times New Roman" pitchFamily="18" charset="0"/>
                <a:cs typeface="Times New Roman" pitchFamily="18" charset="0"/>
              </a:rPr>
              <a:t> </a:t>
            </a:r>
          </a:p>
          <a:p>
            <a:pPr marL="176213" indent="0" algn="just">
              <a:lnSpc>
                <a:spcPct val="120000"/>
              </a:lnSpc>
              <a:spcBef>
                <a:spcPts val="0"/>
              </a:spcBef>
              <a:buFont typeface="Wingdings" pitchFamily="2" charset="2"/>
              <a:buNone/>
              <a:tabLst>
                <a:tab pos="265113" algn="l"/>
              </a:tabLst>
            </a:pPr>
            <a:r>
              <a:rPr lang="ru-RU" sz="6000" dirty="0" smtClean="0">
                <a:solidFill>
                  <a:srgbClr val="000C0C"/>
                </a:solidFill>
                <a:effectLst>
                  <a:outerShdw blurRad="38100" dist="38100" dir="2700000" algn="tl">
                    <a:srgbClr val="FFFFFF"/>
                  </a:outerShdw>
                </a:effectLst>
                <a:latin typeface="Times New Roman" pitchFamily="18" charset="0"/>
                <a:cs typeface="Times New Roman" pitchFamily="18" charset="0"/>
              </a:rPr>
              <a:t>Принцип ритмичности</a:t>
            </a:r>
            <a:r>
              <a:rPr lang="ru-RU" sz="6000" dirty="0" smtClean="0">
                <a:latin typeface="Times New Roman" pitchFamily="18" charset="0"/>
                <a:cs typeface="Times New Roman" pitchFamily="18" charset="0"/>
              </a:rPr>
              <a:t> </a:t>
            </a:r>
          </a:p>
          <a:p>
            <a:pPr marL="176213" indent="0" algn="just">
              <a:lnSpc>
                <a:spcPct val="120000"/>
              </a:lnSpc>
              <a:spcBef>
                <a:spcPts val="0"/>
              </a:spcBef>
              <a:buFont typeface="Wingdings" pitchFamily="2" charset="2"/>
              <a:buNone/>
              <a:tabLst>
                <a:tab pos="265113" algn="l"/>
              </a:tabLst>
            </a:pPr>
            <a:r>
              <a:rPr lang="ru-RU" sz="6000" dirty="0" smtClean="0">
                <a:solidFill>
                  <a:srgbClr val="000C0C"/>
                </a:solidFill>
                <a:effectLst>
                  <a:outerShdw blurRad="38100" dist="38100" dir="2700000" algn="tl">
                    <a:srgbClr val="FFFFFF"/>
                  </a:outerShdw>
                </a:effectLst>
                <a:latin typeface="Times New Roman" pitchFamily="18" charset="0"/>
                <a:cs typeface="Times New Roman" pitchFamily="18" charset="0"/>
              </a:rPr>
              <a:t>Принцип автоматичности</a:t>
            </a:r>
            <a:r>
              <a:rPr lang="ru-RU" sz="6000" b="1" dirty="0" smtClean="0">
                <a:solidFill>
                  <a:srgbClr val="000C0C"/>
                </a:solidFill>
                <a:effectLst>
                  <a:outerShdw blurRad="38100" dist="38100" dir="2700000" algn="tl">
                    <a:srgbClr val="FFFFFF"/>
                  </a:outerShdw>
                </a:effectLst>
                <a:latin typeface="Times New Roman" pitchFamily="18" charset="0"/>
                <a:cs typeface="Times New Roman" pitchFamily="18" charset="0"/>
              </a:rPr>
              <a:t> </a:t>
            </a:r>
          </a:p>
          <a:p>
            <a:pPr marL="176213" indent="0" algn="just">
              <a:lnSpc>
                <a:spcPct val="120000"/>
              </a:lnSpc>
              <a:spcBef>
                <a:spcPts val="0"/>
              </a:spcBef>
              <a:buFont typeface="Wingdings" pitchFamily="2" charset="2"/>
              <a:buNone/>
              <a:tabLst>
                <a:tab pos="265113" algn="l"/>
              </a:tabLst>
            </a:pPr>
            <a:r>
              <a:rPr lang="ru-RU" sz="6000" dirty="0" smtClean="0">
                <a:solidFill>
                  <a:srgbClr val="000C0C"/>
                </a:solidFill>
                <a:effectLst>
                  <a:outerShdw blurRad="38100" dist="38100" dir="2700000" algn="tl">
                    <a:srgbClr val="FFFFFF"/>
                  </a:outerShdw>
                </a:effectLst>
                <a:latin typeface="Times New Roman" pitchFamily="18" charset="0"/>
                <a:cs typeface="Times New Roman" pitchFamily="18" charset="0"/>
              </a:rPr>
              <a:t>Принцип соответствия форм производственного процесса  его технико-экономическому содержанию </a:t>
            </a:r>
            <a:endParaRPr lang="ru-RU"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332657"/>
            <a:ext cx="6798734" cy="792087"/>
          </a:xfrm>
        </p:spPr>
        <p:txBody>
          <a:bodyPr>
            <a:noAutofit/>
          </a:bodyPr>
          <a:lstStyle/>
          <a:p>
            <a:r>
              <a:rPr lang="ru-RU" sz="4000" dirty="0" smtClean="0">
                <a:solidFill>
                  <a:srgbClr val="000C0C"/>
                </a:solidFill>
                <a:effectLst>
                  <a:outerShdw blurRad="38100" dist="38100" dir="2700000" algn="tl">
                    <a:srgbClr val="FFFFFF"/>
                  </a:outerShdw>
                </a:effectLst>
                <a:latin typeface="Times New Roman" pitchFamily="18" charset="0"/>
                <a:cs typeface="Times New Roman" pitchFamily="18" charset="0"/>
              </a:rPr>
              <a:t>Типы производства</a:t>
            </a: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755576" y="1124744"/>
            <a:ext cx="7632848" cy="5304652"/>
          </a:xfrm>
        </p:spPr>
        <p:txBody>
          <a:bodyPr>
            <a:normAutofit/>
          </a:bodyPr>
          <a:lstStyle/>
          <a:p>
            <a:pPr marL="0" indent="0" algn="just">
              <a:lnSpc>
                <a:spcPct val="110000"/>
              </a:lnSpc>
              <a:spcBef>
                <a:spcPts val="0"/>
              </a:spcBef>
            </a:pPr>
            <a:r>
              <a:rPr lang="ru-RU" u="sng" dirty="0" smtClean="0">
                <a:latin typeface="Times New Roman" pitchFamily="18" charset="0"/>
                <a:cs typeface="Times New Roman" pitchFamily="18" charset="0"/>
              </a:rPr>
              <a:t>Единичное-</a:t>
            </a:r>
            <a:r>
              <a:rPr lang="ru-RU" dirty="0" smtClean="0">
                <a:latin typeface="Times New Roman" pitchFamily="18" charset="0"/>
                <a:cs typeface="Times New Roman" pitchFamily="18" charset="0"/>
              </a:rPr>
              <a:t> характеризуется широкой номенклатурой изготовляемых изделий, малым объемом их выпуска, выполнением на каждом рабочем месте весьма разнообразных операций</a:t>
            </a:r>
          </a:p>
          <a:p>
            <a:pPr marL="0" indent="0" algn="just">
              <a:lnSpc>
                <a:spcPct val="110000"/>
              </a:lnSpc>
              <a:spcBef>
                <a:spcPts val="0"/>
              </a:spcBef>
            </a:pPr>
            <a:r>
              <a:rPr lang="ru-RU" u="sng" dirty="0" smtClean="0">
                <a:latin typeface="Times New Roman" pitchFamily="18" charset="0"/>
                <a:cs typeface="Times New Roman" pitchFamily="18" charset="0"/>
              </a:rPr>
              <a:t>Серийное-</a:t>
            </a:r>
            <a:r>
              <a:rPr lang="ru-RU" dirty="0" smtClean="0">
                <a:latin typeface="Times New Roman" pitchFamily="18" charset="0"/>
                <a:cs typeface="Times New Roman" pitchFamily="18" charset="0"/>
              </a:rPr>
              <a:t> характеризуется относительно ограниченной номенклатурой изделий (партии). За одним рабочим местом, как правило, закреплены несколько операций.</a:t>
            </a:r>
          </a:p>
          <a:p>
            <a:pPr marL="0" indent="0" algn="just">
              <a:lnSpc>
                <a:spcPct val="110000"/>
              </a:lnSpc>
              <a:spcBef>
                <a:spcPts val="0"/>
              </a:spcBef>
            </a:pPr>
            <a:r>
              <a:rPr lang="ru-RU" u="sng" dirty="0" smtClean="0">
                <a:latin typeface="Times New Roman" pitchFamily="18" charset="0"/>
                <a:cs typeface="Times New Roman" pitchFamily="18" charset="0"/>
              </a:rPr>
              <a:t>Массовое-</a:t>
            </a:r>
            <a:r>
              <a:rPr lang="ru-RU" dirty="0" smtClean="0">
                <a:latin typeface="Times New Roman" pitchFamily="18" charset="0"/>
                <a:cs typeface="Times New Roman" pitchFamily="18" charset="0"/>
              </a:rPr>
              <a:t> характеризуется узкой номенклатурой и большим объемом выпуска изделий, непрерывно изготовляемых в течение продолжительного времени на узкоспециализированных рабочих местах.</a:t>
            </a:r>
          </a:p>
          <a:p>
            <a:pPr marL="0" indent="0" algn="just">
              <a:spcBef>
                <a:spcPts val="0"/>
              </a:spcBef>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04664"/>
          </a:xfrm>
        </p:spPr>
        <p:txBody>
          <a:bodyPr>
            <a:normAutofit fontScale="90000"/>
          </a:bodyPr>
          <a:lstStyle/>
          <a:p>
            <a:endParaRPr lang="ru-RU"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 xmlns:p14="http://schemas.microsoft.com/office/powerpoint/2010/main" val="4099537192"/>
              </p:ext>
            </p:extLst>
          </p:nvPr>
        </p:nvGraphicFramePr>
        <p:xfrm>
          <a:off x="0" y="2"/>
          <a:ext cx="9144000" cy="6932789"/>
        </p:xfrm>
        <a:graphic>
          <a:graphicData uri="http://schemas.openxmlformats.org/drawingml/2006/table">
            <a:tbl>
              <a:tblPr firstRow="1" bandRow="1">
                <a:tableStyleId>{5C22544A-7EE6-4342-B048-85BDC9FD1C3A}</a:tableStyleId>
              </a:tblPr>
              <a:tblGrid>
                <a:gridCol w="3115371"/>
                <a:gridCol w="2104979"/>
                <a:gridCol w="1683984"/>
                <a:gridCol w="2239666"/>
              </a:tblGrid>
              <a:tr h="379728">
                <a:tc>
                  <a:txBody>
                    <a:bodyPr/>
                    <a:lstStyle/>
                    <a:p>
                      <a:pPr indent="0" algn="ctr">
                        <a:lnSpc>
                          <a:spcPct val="100000"/>
                        </a:lnSpc>
                        <a:spcAft>
                          <a:spcPts val="0"/>
                        </a:spcAft>
                      </a:pPr>
                      <a:r>
                        <a:rPr lang="ru-RU" sz="1800" b="1" dirty="0">
                          <a:latin typeface="Times New Roman" pitchFamily="18" charset="0"/>
                          <a:ea typeface="Calibri"/>
                          <a:cs typeface="Times New Roman" pitchFamily="18" charset="0"/>
                        </a:rPr>
                        <a:t>Факторы </a:t>
                      </a:r>
                      <a:endParaRPr lang="ru-RU" sz="1800" dirty="0">
                        <a:latin typeface="Times New Roman" pitchFamily="18" charset="0"/>
                        <a:ea typeface="Calibri"/>
                        <a:cs typeface="Times New Roman" pitchFamily="18" charset="0"/>
                      </a:endParaRPr>
                    </a:p>
                  </a:txBody>
                  <a:tcPr marL="9525" marR="9525" marT="9525" marB="9525" anchor="ctr"/>
                </a:tc>
                <a:tc gridSpan="3">
                  <a:txBody>
                    <a:bodyPr/>
                    <a:lstStyle/>
                    <a:p>
                      <a:pPr indent="0" algn="ctr">
                        <a:lnSpc>
                          <a:spcPct val="100000"/>
                        </a:lnSpc>
                        <a:spcAft>
                          <a:spcPts val="0"/>
                        </a:spcAft>
                      </a:pPr>
                      <a:r>
                        <a:rPr lang="ru-RU" sz="1800" b="1" dirty="0">
                          <a:latin typeface="Times New Roman" pitchFamily="18" charset="0"/>
                          <a:ea typeface="Calibri"/>
                          <a:cs typeface="Times New Roman" pitchFamily="18" charset="0"/>
                        </a:rPr>
                        <a:t>Тип производства</a:t>
                      </a:r>
                      <a:endParaRPr lang="ru-RU" sz="1800" dirty="0">
                        <a:latin typeface="Times New Roman" pitchFamily="18" charset="0"/>
                        <a:ea typeface="Calibri"/>
                        <a:cs typeface="Times New Roman" pitchFamily="18" charset="0"/>
                      </a:endParaRPr>
                    </a:p>
                  </a:txBody>
                  <a:tcPr marL="9525" marR="9525" marT="9525" marB="9525" anchor="ctr"/>
                </a:tc>
                <a:tc hMerge="1">
                  <a:txBody>
                    <a:bodyPr/>
                    <a:lstStyle/>
                    <a:p>
                      <a:endParaRPr lang="ru-RU"/>
                    </a:p>
                  </a:txBody>
                  <a:tcPr/>
                </a:tc>
                <a:tc hMerge="1">
                  <a:txBody>
                    <a:bodyPr/>
                    <a:lstStyle/>
                    <a:p>
                      <a:endParaRPr lang="ru-RU"/>
                    </a:p>
                  </a:txBody>
                  <a:tcPr/>
                </a:tc>
              </a:tr>
              <a:tr h="404477">
                <a:tc>
                  <a:txBody>
                    <a:bodyPr/>
                    <a:lstStyle/>
                    <a:p>
                      <a:pPr indent="0" algn="l">
                        <a:lnSpc>
                          <a:spcPct val="100000"/>
                        </a:lnSpc>
                      </a:pPr>
                      <a:endParaRPr lang="ru-RU" sz="1800" dirty="0">
                        <a:latin typeface="Times New Roman" pitchFamily="18" charset="0"/>
                        <a:cs typeface="Times New Roman" pitchFamily="18" charset="0"/>
                      </a:endParaRPr>
                    </a:p>
                  </a:txBody>
                  <a:tcPr/>
                </a:tc>
                <a:tc>
                  <a:txBody>
                    <a:bodyPr/>
                    <a:lstStyle/>
                    <a:p>
                      <a:pPr indent="0" algn="l">
                        <a:lnSpc>
                          <a:spcPct val="100000"/>
                        </a:lnSpc>
                        <a:spcAft>
                          <a:spcPts val="0"/>
                        </a:spcAft>
                      </a:pPr>
                      <a:r>
                        <a:rPr lang="ru-RU" sz="1800" b="1" dirty="0">
                          <a:latin typeface="Times New Roman" pitchFamily="18" charset="0"/>
                          <a:ea typeface="Calibri"/>
                          <a:cs typeface="Times New Roman" pitchFamily="18" charset="0"/>
                        </a:rPr>
                        <a:t>единичное </a:t>
                      </a:r>
                      <a:endParaRPr lang="ru-RU" sz="1800" dirty="0">
                        <a:latin typeface="Times New Roman" pitchFamily="18" charset="0"/>
                        <a:ea typeface="Calibri"/>
                        <a:cs typeface="Times New Roman" pitchFamily="18" charset="0"/>
                      </a:endParaRPr>
                    </a:p>
                  </a:txBody>
                  <a:tcPr marL="9525" marR="9525" marT="9525" marB="9525" anchor="ctr"/>
                </a:tc>
                <a:tc>
                  <a:txBody>
                    <a:bodyPr/>
                    <a:lstStyle/>
                    <a:p>
                      <a:pPr indent="0" algn="l">
                        <a:lnSpc>
                          <a:spcPct val="100000"/>
                        </a:lnSpc>
                        <a:spcAft>
                          <a:spcPts val="0"/>
                        </a:spcAft>
                      </a:pPr>
                      <a:r>
                        <a:rPr lang="ru-RU" sz="1800" b="1">
                          <a:latin typeface="Times New Roman" pitchFamily="18" charset="0"/>
                          <a:ea typeface="Calibri"/>
                          <a:cs typeface="Times New Roman" pitchFamily="18" charset="0"/>
                        </a:rPr>
                        <a:t>серийное </a:t>
                      </a:r>
                      <a:endParaRPr lang="ru-RU" sz="1800">
                        <a:latin typeface="Times New Roman" pitchFamily="18" charset="0"/>
                        <a:ea typeface="Calibri"/>
                        <a:cs typeface="Times New Roman" pitchFamily="18" charset="0"/>
                      </a:endParaRPr>
                    </a:p>
                  </a:txBody>
                  <a:tcPr marL="9525" marR="9525" marT="9525" marB="9525" anchor="ctr"/>
                </a:tc>
                <a:tc>
                  <a:txBody>
                    <a:bodyPr/>
                    <a:lstStyle/>
                    <a:p>
                      <a:pPr indent="0" algn="l">
                        <a:lnSpc>
                          <a:spcPct val="100000"/>
                        </a:lnSpc>
                        <a:spcAft>
                          <a:spcPts val="0"/>
                        </a:spcAft>
                      </a:pPr>
                      <a:r>
                        <a:rPr lang="ru-RU" sz="1800" b="1" dirty="0">
                          <a:latin typeface="Times New Roman" pitchFamily="18" charset="0"/>
                          <a:ea typeface="Calibri"/>
                          <a:cs typeface="Times New Roman" pitchFamily="18" charset="0"/>
                        </a:rPr>
                        <a:t>массовое </a:t>
                      </a:r>
                      <a:endParaRPr lang="ru-RU" sz="1800" dirty="0">
                        <a:latin typeface="Times New Roman" pitchFamily="18" charset="0"/>
                        <a:ea typeface="Calibri"/>
                        <a:cs typeface="Times New Roman" pitchFamily="18" charset="0"/>
                      </a:endParaRPr>
                    </a:p>
                  </a:txBody>
                  <a:tcPr marL="9525" marR="9525" marT="9525" marB="9525" anchor="ctr"/>
                </a:tc>
              </a:tr>
              <a:tr h="674928">
                <a:tc>
                  <a:txBody>
                    <a:bodyPr/>
                    <a:lstStyle/>
                    <a:p>
                      <a:pPr indent="0" algn="l">
                        <a:lnSpc>
                          <a:spcPct val="100000"/>
                        </a:lnSpc>
                        <a:spcAft>
                          <a:spcPts val="0"/>
                        </a:spcAft>
                      </a:pPr>
                      <a:r>
                        <a:rPr lang="ru-RU" sz="1800" dirty="0">
                          <a:latin typeface="Times New Roman" pitchFamily="18" charset="0"/>
                          <a:ea typeface="Calibri"/>
                          <a:cs typeface="Times New Roman" pitchFamily="18" charset="0"/>
                        </a:rPr>
                        <a:t>Номенклатура изготавливаемых изделий </a:t>
                      </a:r>
                    </a:p>
                  </a:txBody>
                  <a:tcPr marL="9525" marR="9525" marT="9525" marB="9525" anchor="ctr"/>
                </a:tc>
                <a:tc>
                  <a:txBody>
                    <a:bodyPr/>
                    <a:lstStyle/>
                    <a:p>
                      <a:pPr indent="0" algn="l">
                        <a:lnSpc>
                          <a:spcPct val="100000"/>
                        </a:lnSpc>
                        <a:spcAft>
                          <a:spcPts val="0"/>
                        </a:spcAft>
                      </a:pPr>
                      <a:r>
                        <a:rPr lang="ru-RU" sz="1800" dirty="0">
                          <a:latin typeface="Times New Roman" pitchFamily="18" charset="0"/>
                          <a:ea typeface="Calibri"/>
                          <a:cs typeface="Times New Roman" pitchFamily="18" charset="0"/>
                        </a:rPr>
                        <a:t>Большая </a:t>
                      </a:r>
                    </a:p>
                  </a:txBody>
                  <a:tcPr marL="9525" marR="9525" marT="9525" marB="9525" anchor="ctr"/>
                </a:tc>
                <a:tc>
                  <a:txBody>
                    <a:bodyPr/>
                    <a:lstStyle/>
                    <a:p>
                      <a:pPr indent="0" algn="l">
                        <a:lnSpc>
                          <a:spcPct val="100000"/>
                        </a:lnSpc>
                        <a:spcAft>
                          <a:spcPts val="0"/>
                        </a:spcAft>
                      </a:pPr>
                      <a:r>
                        <a:rPr lang="ru-RU" sz="1800" dirty="0">
                          <a:latin typeface="Times New Roman" pitchFamily="18" charset="0"/>
                          <a:ea typeface="Calibri"/>
                          <a:cs typeface="Times New Roman" pitchFamily="18" charset="0"/>
                        </a:rPr>
                        <a:t>Ограниченная </a:t>
                      </a:r>
                    </a:p>
                  </a:txBody>
                  <a:tcPr marL="9525" marR="9525" marT="9525" marB="9525" anchor="ctr"/>
                </a:tc>
                <a:tc>
                  <a:txBody>
                    <a:bodyPr/>
                    <a:lstStyle/>
                    <a:p>
                      <a:pPr indent="0" algn="l">
                        <a:lnSpc>
                          <a:spcPct val="100000"/>
                        </a:lnSpc>
                        <a:spcAft>
                          <a:spcPts val="0"/>
                        </a:spcAft>
                      </a:pPr>
                      <a:r>
                        <a:rPr lang="ru-RU" sz="1800">
                          <a:latin typeface="Times New Roman" pitchFamily="18" charset="0"/>
                          <a:ea typeface="Calibri"/>
                          <a:cs typeface="Times New Roman" pitchFamily="18" charset="0"/>
                        </a:rPr>
                        <a:t>Малая </a:t>
                      </a:r>
                    </a:p>
                  </a:txBody>
                  <a:tcPr marL="9525" marR="9525" marT="9525" marB="9525" anchor="ctr"/>
                </a:tc>
              </a:tr>
              <a:tr h="456455">
                <a:tc>
                  <a:txBody>
                    <a:bodyPr/>
                    <a:lstStyle/>
                    <a:p>
                      <a:pPr indent="0" algn="l">
                        <a:lnSpc>
                          <a:spcPct val="100000"/>
                        </a:lnSpc>
                        <a:spcAft>
                          <a:spcPts val="0"/>
                        </a:spcAft>
                      </a:pPr>
                      <a:r>
                        <a:rPr lang="ru-RU" sz="1800">
                          <a:latin typeface="Times New Roman" pitchFamily="18" charset="0"/>
                          <a:ea typeface="Calibri"/>
                          <a:cs typeface="Times New Roman" pitchFamily="18" charset="0"/>
                        </a:rPr>
                        <a:t>Постоянство номенклатуры </a:t>
                      </a:r>
                    </a:p>
                  </a:txBody>
                  <a:tcPr marL="9525" marR="9525" marT="9525" marB="9525" anchor="ctr"/>
                </a:tc>
                <a:tc>
                  <a:txBody>
                    <a:bodyPr/>
                    <a:lstStyle/>
                    <a:p>
                      <a:pPr indent="0" algn="l">
                        <a:lnSpc>
                          <a:spcPct val="100000"/>
                        </a:lnSpc>
                        <a:spcAft>
                          <a:spcPts val="0"/>
                        </a:spcAft>
                      </a:pPr>
                      <a:r>
                        <a:rPr lang="ru-RU" sz="1800" dirty="0">
                          <a:latin typeface="Times New Roman" pitchFamily="18" charset="0"/>
                          <a:ea typeface="Calibri"/>
                          <a:cs typeface="Times New Roman" pitchFamily="18" charset="0"/>
                        </a:rPr>
                        <a:t>Отсутствует </a:t>
                      </a:r>
                    </a:p>
                  </a:txBody>
                  <a:tcPr marL="9525" marR="9525" marT="9525" marB="9525" anchor="ctr"/>
                </a:tc>
                <a:tc>
                  <a:txBody>
                    <a:bodyPr/>
                    <a:lstStyle/>
                    <a:p>
                      <a:pPr indent="0" algn="l">
                        <a:lnSpc>
                          <a:spcPct val="100000"/>
                        </a:lnSpc>
                        <a:spcAft>
                          <a:spcPts val="0"/>
                        </a:spcAft>
                      </a:pPr>
                      <a:r>
                        <a:rPr lang="ru-RU" sz="1800" dirty="0">
                          <a:latin typeface="Times New Roman" pitchFamily="18" charset="0"/>
                          <a:ea typeface="Calibri"/>
                          <a:cs typeface="Times New Roman" pitchFamily="18" charset="0"/>
                        </a:rPr>
                        <a:t>Имеется </a:t>
                      </a:r>
                    </a:p>
                  </a:txBody>
                  <a:tcPr marL="9525" marR="9525" marT="9525" marB="9525" anchor="ctr"/>
                </a:tc>
                <a:tc>
                  <a:txBody>
                    <a:bodyPr/>
                    <a:lstStyle/>
                    <a:p>
                      <a:pPr indent="0" algn="l">
                        <a:lnSpc>
                          <a:spcPct val="100000"/>
                        </a:lnSpc>
                        <a:spcAft>
                          <a:spcPts val="0"/>
                        </a:spcAft>
                      </a:pPr>
                      <a:r>
                        <a:rPr lang="ru-RU" sz="1800">
                          <a:latin typeface="Times New Roman" pitchFamily="18" charset="0"/>
                          <a:ea typeface="Calibri"/>
                          <a:cs typeface="Times New Roman" pitchFamily="18" charset="0"/>
                        </a:rPr>
                        <a:t>Имеется </a:t>
                      </a:r>
                    </a:p>
                  </a:txBody>
                  <a:tcPr marL="9525" marR="9525" marT="9525" marB="9525" anchor="ctr"/>
                </a:tc>
              </a:tr>
              <a:tr h="379728">
                <a:tc>
                  <a:txBody>
                    <a:bodyPr/>
                    <a:lstStyle/>
                    <a:p>
                      <a:pPr indent="0" algn="l">
                        <a:lnSpc>
                          <a:spcPct val="100000"/>
                        </a:lnSpc>
                        <a:spcAft>
                          <a:spcPts val="0"/>
                        </a:spcAft>
                      </a:pPr>
                      <a:r>
                        <a:rPr lang="ru-RU" sz="1800">
                          <a:latin typeface="Times New Roman" pitchFamily="18" charset="0"/>
                          <a:ea typeface="Calibri"/>
                          <a:cs typeface="Times New Roman" pitchFamily="18" charset="0"/>
                        </a:rPr>
                        <a:t>Объем выпуска </a:t>
                      </a:r>
                    </a:p>
                  </a:txBody>
                  <a:tcPr marL="9525" marR="9525" marT="9525" marB="9525" anchor="ctr"/>
                </a:tc>
                <a:tc>
                  <a:txBody>
                    <a:bodyPr/>
                    <a:lstStyle/>
                    <a:p>
                      <a:pPr indent="0" algn="l">
                        <a:lnSpc>
                          <a:spcPct val="100000"/>
                        </a:lnSpc>
                        <a:spcAft>
                          <a:spcPts val="0"/>
                        </a:spcAft>
                      </a:pPr>
                      <a:r>
                        <a:rPr lang="ru-RU" sz="1800">
                          <a:latin typeface="Times New Roman" pitchFamily="18" charset="0"/>
                          <a:ea typeface="Calibri"/>
                          <a:cs typeface="Times New Roman" pitchFamily="18" charset="0"/>
                        </a:rPr>
                        <a:t>Малый </a:t>
                      </a:r>
                    </a:p>
                  </a:txBody>
                  <a:tcPr marL="9525" marR="9525" marT="9525" marB="9525" anchor="ctr"/>
                </a:tc>
                <a:tc>
                  <a:txBody>
                    <a:bodyPr/>
                    <a:lstStyle/>
                    <a:p>
                      <a:pPr indent="0" algn="l">
                        <a:lnSpc>
                          <a:spcPct val="100000"/>
                        </a:lnSpc>
                        <a:spcAft>
                          <a:spcPts val="0"/>
                        </a:spcAft>
                      </a:pPr>
                      <a:r>
                        <a:rPr lang="ru-RU" sz="1800" dirty="0">
                          <a:latin typeface="Times New Roman" pitchFamily="18" charset="0"/>
                          <a:ea typeface="Calibri"/>
                          <a:cs typeface="Times New Roman" pitchFamily="18" charset="0"/>
                        </a:rPr>
                        <a:t>Средний </a:t>
                      </a:r>
                    </a:p>
                  </a:txBody>
                  <a:tcPr marL="9525" marR="9525" marT="9525" marB="9525" anchor="ctr"/>
                </a:tc>
                <a:tc>
                  <a:txBody>
                    <a:bodyPr/>
                    <a:lstStyle/>
                    <a:p>
                      <a:pPr indent="0" algn="l">
                        <a:lnSpc>
                          <a:spcPct val="100000"/>
                        </a:lnSpc>
                        <a:spcAft>
                          <a:spcPts val="0"/>
                        </a:spcAft>
                      </a:pPr>
                      <a:r>
                        <a:rPr lang="ru-RU" sz="1800" dirty="0">
                          <a:latin typeface="Times New Roman" pitchFamily="18" charset="0"/>
                          <a:ea typeface="Calibri"/>
                          <a:cs typeface="Times New Roman" pitchFamily="18" charset="0"/>
                        </a:rPr>
                        <a:t>Большой </a:t>
                      </a:r>
                    </a:p>
                  </a:txBody>
                  <a:tcPr marL="9525" marR="9525" marT="9525" marB="9525" anchor="ctr"/>
                </a:tc>
              </a:tr>
              <a:tr h="627782">
                <a:tc>
                  <a:txBody>
                    <a:bodyPr/>
                    <a:lstStyle/>
                    <a:p>
                      <a:pPr indent="0" algn="l">
                        <a:lnSpc>
                          <a:spcPct val="100000"/>
                        </a:lnSpc>
                        <a:spcAft>
                          <a:spcPts val="0"/>
                        </a:spcAft>
                      </a:pPr>
                      <a:r>
                        <a:rPr lang="ru-RU" sz="1800">
                          <a:latin typeface="Times New Roman" pitchFamily="18" charset="0"/>
                          <a:ea typeface="Calibri"/>
                          <a:cs typeface="Times New Roman" pitchFamily="18" charset="0"/>
                        </a:rPr>
                        <a:t>Закрепление операций за рабочими местами </a:t>
                      </a:r>
                    </a:p>
                  </a:txBody>
                  <a:tcPr marL="9525" marR="9525" marT="9525" marB="9525" anchor="ctr"/>
                </a:tc>
                <a:tc>
                  <a:txBody>
                    <a:bodyPr/>
                    <a:lstStyle/>
                    <a:p>
                      <a:pPr indent="0" algn="l">
                        <a:lnSpc>
                          <a:spcPct val="100000"/>
                        </a:lnSpc>
                        <a:spcAft>
                          <a:spcPts val="0"/>
                        </a:spcAft>
                      </a:pPr>
                      <a:r>
                        <a:rPr lang="ru-RU" sz="1800">
                          <a:latin typeface="Times New Roman" pitchFamily="18" charset="0"/>
                          <a:ea typeface="Calibri"/>
                          <a:cs typeface="Times New Roman" pitchFamily="18" charset="0"/>
                        </a:rPr>
                        <a:t>Отсутствует </a:t>
                      </a:r>
                    </a:p>
                  </a:txBody>
                  <a:tcPr marL="9525" marR="9525" marT="9525" marB="9525" anchor="ctr"/>
                </a:tc>
                <a:tc>
                  <a:txBody>
                    <a:bodyPr/>
                    <a:lstStyle/>
                    <a:p>
                      <a:pPr indent="0" algn="l">
                        <a:lnSpc>
                          <a:spcPct val="100000"/>
                        </a:lnSpc>
                        <a:spcAft>
                          <a:spcPts val="0"/>
                        </a:spcAft>
                      </a:pPr>
                      <a:r>
                        <a:rPr lang="ru-RU" sz="1800">
                          <a:latin typeface="Times New Roman" pitchFamily="18" charset="0"/>
                          <a:ea typeface="Calibri"/>
                          <a:cs typeface="Times New Roman" pitchFamily="18" charset="0"/>
                        </a:rPr>
                        <a:t>Частичное </a:t>
                      </a:r>
                    </a:p>
                  </a:txBody>
                  <a:tcPr marL="9525" marR="9525" marT="9525" marB="9525" anchor="ctr"/>
                </a:tc>
                <a:tc>
                  <a:txBody>
                    <a:bodyPr/>
                    <a:lstStyle/>
                    <a:p>
                      <a:pPr indent="0" algn="l">
                        <a:lnSpc>
                          <a:spcPct val="100000"/>
                        </a:lnSpc>
                        <a:spcAft>
                          <a:spcPts val="0"/>
                        </a:spcAft>
                      </a:pPr>
                      <a:r>
                        <a:rPr lang="ru-RU" sz="1800" dirty="0">
                          <a:latin typeface="Times New Roman" pitchFamily="18" charset="0"/>
                          <a:ea typeface="Calibri"/>
                          <a:cs typeface="Times New Roman" pitchFamily="18" charset="0"/>
                        </a:rPr>
                        <a:t>Полное </a:t>
                      </a:r>
                    </a:p>
                  </a:txBody>
                  <a:tcPr marL="9525" marR="9525" marT="9525" marB="9525" anchor="ctr"/>
                </a:tc>
              </a:tr>
              <a:tr h="1234499">
                <a:tc>
                  <a:txBody>
                    <a:bodyPr/>
                    <a:lstStyle/>
                    <a:p>
                      <a:pPr indent="0" algn="l">
                        <a:lnSpc>
                          <a:spcPct val="100000"/>
                        </a:lnSpc>
                        <a:spcAft>
                          <a:spcPts val="0"/>
                        </a:spcAft>
                      </a:pPr>
                      <a:r>
                        <a:rPr lang="ru-RU" sz="1800" dirty="0">
                          <a:latin typeface="Times New Roman" pitchFamily="18" charset="0"/>
                          <a:ea typeface="Calibri"/>
                          <a:cs typeface="Times New Roman" pitchFamily="18" charset="0"/>
                        </a:rPr>
                        <a:t>Применяемое оборудование </a:t>
                      </a:r>
                    </a:p>
                  </a:txBody>
                  <a:tcPr marL="9525" marR="9525" marT="9525" marB="9525" anchor="ctr"/>
                </a:tc>
                <a:tc>
                  <a:txBody>
                    <a:bodyPr/>
                    <a:lstStyle/>
                    <a:p>
                      <a:pPr indent="0" algn="l">
                        <a:lnSpc>
                          <a:spcPct val="100000"/>
                        </a:lnSpc>
                        <a:spcAft>
                          <a:spcPts val="0"/>
                        </a:spcAft>
                      </a:pPr>
                      <a:r>
                        <a:rPr lang="ru-RU" sz="1800">
                          <a:latin typeface="Times New Roman" pitchFamily="18" charset="0"/>
                          <a:ea typeface="Calibri"/>
                          <a:cs typeface="Times New Roman" pitchFamily="18" charset="0"/>
                        </a:rPr>
                        <a:t>Универсальное </a:t>
                      </a:r>
                    </a:p>
                  </a:txBody>
                  <a:tcPr marL="9525" marR="9525" marT="9525" marB="9525" anchor="ctr"/>
                </a:tc>
                <a:tc>
                  <a:txBody>
                    <a:bodyPr/>
                    <a:lstStyle/>
                    <a:p>
                      <a:pPr indent="0" algn="l">
                        <a:lnSpc>
                          <a:spcPct val="100000"/>
                        </a:lnSpc>
                        <a:spcAft>
                          <a:spcPts val="0"/>
                        </a:spcAft>
                      </a:pPr>
                      <a:r>
                        <a:rPr lang="ru-RU" sz="1800">
                          <a:latin typeface="Times New Roman" pitchFamily="18" charset="0"/>
                          <a:ea typeface="Calibri"/>
                          <a:cs typeface="Times New Roman" pitchFamily="18" charset="0"/>
                        </a:rPr>
                        <a:t>Универсальное +специальное (частично) </a:t>
                      </a:r>
                    </a:p>
                  </a:txBody>
                  <a:tcPr marL="9525" marR="9525" marT="9525" marB="9525" anchor="ctr"/>
                </a:tc>
                <a:tc>
                  <a:txBody>
                    <a:bodyPr/>
                    <a:lstStyle/>
                    <a:p>
                      <a:pPr indent="0" algn="l">
                        <a:lnSpc>
                          <a:spcPct val="100000"/>
                        </a:lnSpc>
                        <a:spcAft>
                          <a:spcPts val="0"/>
                        </a:spcAft>
                      </a:pPr>
                      <a:r>
                        <a:rPr lang="ru-RU" sz="1800" dirty="0">
                          <a:latin typeface="Times New Roman" pitchFamily="18" charset="0"/>
                          <a:ea typeface="Calibri"/>
                          <a:cs typeface="Times New Roman" pitchFamily="18" charset="0"/>
                        </a:rPr>
                        <a:t>В основном специальное </a:t>
                      </a:r>
                    </a:p>
                  </a:txBody>
                  <a:tcPr marL="9525" marR="9525" marT="9525" marB="9525" anchor="ctr"/>
                </a:tc>
              </a:tr>
              <a:tr h="931141">
                <a:tc>
                  <a:txBody>
                    <a:bodyPr/>
                    <a:lstStyle/>
                    <a:p>
                      <a:pPr indent="0" algn="l">
                        <a:lnSpc>
                          <a:spcPct val="100000"/>
                        </a:lnSpc>
                        <a:spcAft>
                          <a:spcPts val="0"/>
                        </a:spcAft>
                      </a:pPr>
                      <a:r>
                        <a:rPr lang="ru-RU" sz="1800">
                          <a:latin typeface="Times New Roman" pitchFamily="18" charset="0"/>
                          <a:ea typeface="Calibri"/>
                          <a:cs typeface="Times New Roman" pitchFamily="18" charset="0"/>
                        </a:rPr>
                        <a:t>Применяемые инструмент и оснастка </a:t>
                      </a:r>
                    </a:p>
                  </a:txBody>
                  <a:tcPr marL="9525" marR="9525" marT="9525" marB="9525" anchor="ctr"/>
                </a:tc>
                <a:tc>
                  <a:txBody>
                    <a:bodyPr/>
                    <a:lstStyle/>
                    <a:p>
                      <a:pPr indent="0" algn="l">
                        <a:lnSpc>
                          <a:spcPct val="100000"/>
                        </a:lnSpc>
                        <a:spcAft>
                          <a:spcPts val="0"/>
                        </a:spcAft>
                      </a:pPr>
                      <a:r>
                        <a:rPr lang="ru-RU" sz="1800">
                          <a:latin typeface="Times New Roman" pitchFamily="18" charset="0"/>
                          <a:ea typeface="Calibri"/>
                          <a:cs typeface="Times New Roman" pitchFamily="18" charset="0"/>
                        </a:rPr>
                        <a:t>Универсальные </a:t>
                      </a:r>
                    </a:p>
                  </a:txBody>
                  <a:tcPr marL="9525" marR="9525" marT="9525" marB="9525" anchor="ctr"/>
                </a:tc>
                <a:tc>
                  <a:txBody>
                    <a:bodyPr/>
                    <a:lstStyle/>
                    <a:p>
                      <a:pPr indent="0" algn="l">
                        <a:lnSpc>
                          <a:spcPct val="100000"/>
                        </a:lnSpc>
                        <a:spcAft>
                          <a:spcPts val="0"/>
                        </a:spcAft>
                      </a:pPr>
                      <a:r>
                        <a:rPr lang="ru-RU" sz="1800">
                          <a:latin typeface="Times New Roman" pitchFamily="18" charset="0"/>
                          <a:ea typeface="Calibri"/>
                          <a:cs typeface="Times New Roman" pitchFamily="18" charset="0"/>
                        </a:rPr>
                        <a:t>Универсальные +специальные </a:t>
                      </a:r>
                    </a:p>
                  </a:txBody>
                  <a:tcPr marL="9525" marR="9525" marT="9525" marB="9525" anchor="ctr"/>
                </a:tc>
                <a:tc>
                  <a:txBody>
                    <a:bodyPr/>
                    <a:lstStyle/>
                    <a:p>
                      <a:pPr indent="0" algn="l">
                        <a:lnSpc>
                          <a:spcPct val="100000"/>
                        </a:lnSpc>
                        <a:spcAft>
                          <a:spcPts val="0"/>
                        </a:spcAft>
                      </a:pPr>
                      <a:r>
                        <a:rPr lang="ru-RU" sz="1800" dirty="0">
                          <a:latin typeface="Times New Roman" pitchFamily="18" charset="0"/>
                          <a:ea typeface="Calibri"/>
                          <a:cs typeface="Times New Roman" pitchFamily="18" charset="0"/>
                        </a:rPr>
                        <a:t>В основном специальные </a:t>
                      </a:r>
                    </a:p>
                  </a:txBody>
                  <a:tcPr marL="9525" marR="9525" marT="9525" marB="9525" anchor="ctr"/>
                </a:tc>
              </a:tr>
              <a:tr h="456455">
                <a:tc>
                  <a:txBody>
                    <a:bodyPr/>
                    <a:lstStyle/>
                    <a:p>
                      <a:pPr indent="0" algn="l">
                        <a:lnSpc>
                          <a:spcPct val="100000"/>
                        </a:lnSpc>
                        <a:spcAft>
                          <a:spcPts val="0"/>
                        </a:spcAft>
                      </a:pPr>
                      <a:r>
                        <a:rPr lang="ru-RU" sz="1800">
                          <a:latin typeface="Times New Roman" pitchFamily="18" charset="0"/>
                          <a:ea typeface="Calibri"/>
                          <a:cs typeface="Times New Roman" pitchFamily="18" charset="0"/>
                        </a:rPr>
                        <a:t>Квалификация рабочих </a:t>
                      </a:r>
                    </a:p>
                  </a:txBody>
                  <a:tcPr marL="9525" marR="9525" marT="9525" marB="9525" anchor="ctr"/>
                </a:tc>
                <a:tc>
                  <a:txBody>
                    <a:bodyPr/>
                    <a:lstStyle/>
                    <a:p>
                      <a:pPr indent="0" algn="l">
                        <a:lnSpc>
                          <a:spcPct val="100000"/>
                        </a:lnSpc>
                        <a:spcAft>
                          <a:spcPts val="0"/>
                        </a:spcAft>
                      </a:pPr>
                      <a:r>
                        <a:rPr lang="ru-RU" sz="1800">
                          <a:latin typeface="Times New Roman" pitchFamily="18" charset="0"/>
                          <a:ea typeface="Calibri"/>
                          <a:cs typeface="Times New Roman" pitchFamily="18" charset="0"/>
                        </a:rPr>
                        <a:t>Высокая </a:t>
                      </a:r>
                    </a:p>
                  </a:txBody>
                  <a:tcPr marL="9525" marR="9525" marT="9525" marB="9525" anchor="ctr"/>
                </a:tc>
                <a:tc>
                  <a:txBody>
                    <a:bodyPr/>
                    <a:lstStyle/>
                    <a:p>
                      <a:pPr indent="0" algn="l">
                        <a:lnSpc>
                          <a:spcPct val="100000"/>
                        </a:lnSpc>
                        <a:spcAft>
                          <a:spcPts val="0"/>
                        </a:spcAft>
                      </a:pPr>
                      <a:r>
                        <a:rPr lang="ru-RU" sz="1800">
                          <a:latin typeface="Times New Roman" pitchFamily="18" charset="0"/>
                          <a:ea typeface="Calibri"/>
                          <a:cs typeface="Times New Roman" pitchFamily="18" charset="0"/>
                        </a:rPr>
                        <a:t>Средняя </a:t>
                      </a:r>
                    </a:p>
                  </a:txBody>
                  <a:tcPr marL="9525" marR="9525" marT="9525" marB="9525" anchor="ctr"/>
                </a:tc>
                <a:tc>
                  <a:txBody>
                    <a:bodyPr/>
                    <a:lstStyle/>
                    <a:p>
                      <a:pPr indent="0" algn="l">
                        <a:lnSpc>
                          <a:spcPct val="100000"/>
                        </a:lnSpc>
                        <a:spcAft>
                          <a:spcPts val="0"/>
                        </a:spcAft>
                      </a:pPr>
                      <a:r>
                        <a:rPr lang="ru-RU" sz="1800" dirty="0">
                          <a:latin typeface="Times New Roman" pitchFamily="18" charset="0"/>
                          <a:ea typeface="Calibri"/>
                          <a:cs typeface="Times New Roman" pitchFamily="18" charset="0"/>
                        </a:rPr>
                        <a:t>В основном низкая </a:t>
                      </a:r>
                    </a:p>
                  </a:txBody>
                  <a:tcPr marL="9525" marR="9525" marT="9525" marB="9525" anchor="ctr"/>
                </a:tc>
              </a:tr>
              <a:tr h="456455">
                <a:tc>
                  <a:txBody>
                    <a:bodyPr/>
                    <a:lstStyle/>
                    <a:p>
                      <a:pPr indent="0" algn="l">
                        <a:lnSpc>
                          <a:spcPct val="100000"/>
                        </a:lnSpc>
                        <a:spcAft>
                          <a:spcPts val="0"/>
                        </a:spcAft>
                      </a:pPr>
                      <a:r>
                        <a:rPr lang="ru-RU" sz="1800">
                          <a:latin typeface="Times New Roman" pitchFamily="18" charset="0"/>
                          <a:ea typeface="Calibri"/>
                          <a:cs typeface="Times New Roman" pitchFamily="18" charset="0"/>
                        </a:rPr>
                        <a:t>Себестоимость продукции </a:t>
                      </a:r>
                    </a:p>
                  </a:txBody>
                  <a:tcPr marL="9525" marR="9525" marT="9525" marB="9525" anchor="ctr"/>
                </a:tc>
                <a:tc>
                  <a:txBody>
                    <a:bodyPr/>
                    <a:lstStyle/>
                    <a:p>
                      <a:pPr indent="0" algn="l">
                        <a:lnSpc>
                          <a:spcPct val="100000"/>
                        </a:lnSpc>
                        <a:spcAft>
                          <a:spcPts val="0"/>
                        </a:spcAft>
                      </a:pPr>
                      <a:r>
                        <a:rPr lang="ru-RU" sz="1800">
                          <a:latin typeface="Times New Roman" pitchFamily="18" charset="0"/>
                          <a:ea typeface="Calibri"/>
                          <a:cs typeface="Times New Roman" pitchFamily="18" charset="0"/>
                        </a:rPr>
                        <a:t>Высокая </a:t>
                      </a:r>
                    </a:p>
                  </a:txBody>
                  <a:tcPr marL="9525" marR="9525" marT="9525" marB="9525" anchor="ctr"/>
                </a:tc>
                <a:tc>
                  <a:txBody>
                    <a:bodyPr/>
                    <a:lstStyle/>
                    <a:p>
                      <a:pPr indent="0" algn="l">
                        <a:lnSpc>
                          <a:spcPct val="100000"/>
                        </a:lnSpc>
                        <a:spcAft>
                          <a:spcPts val="0"/>
                        </a:spcAft>
                      </a:pPr>
                      <a:r>
                        <a:rPr lang="ru-RU" sz="1800">
                          <a:latin typeface="Times New Roman" pitchFamily="18" charset="0"/>
                          <a:ea typeface="Calibri"/>
                          <a:cs typeface="Times New Roman" pitchFamily="18" charset="0"/>
                        </a:rPr>
                        <a:t>Средняя </a:t>
                      </a:r>
                    </a:p>
                  </a:txBody>
                  <a:tcPr marL="9525" marR="9525" marT="9525" marB="9525" anchor="ctr"/>
                </a:tc>
                <a:tc>
                  <a:txBody>
                    <a:bodyPr/>
                    <a:lstStyle/>
                    <a:p>
                      <a:pPr indent="0" algn="l">
                        <a:lnSpc>
                          <a:spcPct val="100000"/>
                        </a:lnSpc>
                        <a:spcAft>
                          <a:spcPts val="0"/>
                        </a:spcAft>
                      </a:pPr>
                      <a:r>
                        <a:rPr lang="ru-RU" sz="1800" dirty="0">
                          <a:latin typeface="Times New Roman" pitchFamily="18" charset="0"/>
                          <a:ea typeface="Calibri"/>
                          <a:cs typeface="Times New Roman" pitchFamily="18" charset="0"/>
                        </a:rPr>
                        <a:t>Низкая </a:t>
                      </a:r>
                    </a:p>
                  </a:txBody>
                  <a:tcPr marL="9525" marR="9525" marT="9525" marB="9525" anchor="ctr"/>
                </a:tc>
              </a:tr>
              <a:tr h="931141">
                <a:tc>
                  <a:txBody>
                    <a:bodyPr/>
                    <a:lstStyle/>
                    <a:p>
                      <a:pPr indent="0" algn="l">
                        <a:lnSpc>
                          <a:spcPct val="100000"/>
                        </a:lnSpc>
                        <a:spcAft>
                          <a:spcPts val="0"/>
                        </a:spcAft>
                      </a:pPr>
                      <a:r>
                        <a:rPr lang="ru-RU" sz="1800">
                          <a:latin typeface="Times New Roman" pitchFamily="18" charset="0"/>
                          <a:ea typeface="Calibri"/>
                          <a:cs typeface="Times New Roman" pitchFamily="18" charset="0"/>
                        </a:rPr>
                        <a:t>Производственная специализация цехов и участков </a:t>
                      </a:r>
                    </a:p>
                  </a:txBody>
                  <a:tcPr marL="9525" marR="9525" marT="9525" marB="9525" anchor="ctr"/>
                </a:tc>
                <a:tc>
                  <a:txBody>
                    <a:bodyPr/>
                    <a:lstStyle/>
                    <a:p>
                      <a:pPr indent="0" algn="l">
                        <a:lnSpc>
                          <a:spcPct val="100000"/>
                        </a:lnSpc>
                        <a:spcAft>
                          <a:spcPts val="0"/>
                        </a:spcAft>
                      </a:pPr>
                      <a:r>
                        <a:rPr lang="ru-RU" sz="1800">
                          <a:latin typeface="Times New Roman" pitchFamily="18" charset="0"/>
                          <a:ea typeface="Calibri"/>
                          <a:cs typeface="Times New Roman" pitchFamily="18" charset="0"/>
                        </a:rPr>
                        <a:t>Технологическая </a:t>
                      </a:r>
                    </a:p>
                  </a:txBody>
                  <a:tcPr marL="9525" marR="9525" marT="9525" marB="9525" anchor="ctr"/>
                </a:tc>
                <a:tc>
                  <a:txBody>
                    <a:bodyPr/>
                    <a:lstStyle/>
                    <a:p>
                      <a:pPr indent="0" algn="l">
                        <a:lnSpc>
                          <a:spcPct val="100000"/>
                        </a:lnSpc>
                        <a:spcAft>
                          <a:spcPts val="0"/>
                        </a:spcAft>
                      </a:pPr>
                      <a:r>
                        <a:rPr lang="ru-RU" sz="1800">
                          <a:latin typeface="Times New Roman" pitchFamily="18" charset="0"/>
                          <a:ea typeface="Calibri"/>
                          <a:cs typeface="Times New Roman" pitchFamily="18" charset="0"/>
                        </a:rPr>
                        <a:t>Смешанная </a:t>
                      </a:r>
                    </a:p>
                  </a:txBody>
                  <a:tcPr marL="9525" marR="9525" marT="9525" marB="9525" anchor="ctr"/>
                </a:tc>
                <a:tc>
                  <a:txBody>
                    <a:bodyPr/>
                    <a:lstStyle/>
                    <a:p>
                      <a:pPr indent="0" algn="l">
                        <a:lnSpc>
                          <a:spcPct val="100000"/>
                        </a:lnSpc>
                        <a:spcAft>
                          <a:spcPts val="0"/>
                        </a:spcAft>
                      </a:pPr>
                      <a:r>
                        <a:rPr lang="ru-RU" sz="1800" dirty="0">
                          <a:latin typeface="Times New Roman" pitchFamily="18" charset="0"/>
                          <a:ea typeface="Calibri"/>
                          <a:cs typeface="Times New Roman" pitchFamily="18" charset="0"/>
                        </a:rPr>
                        <a:t>Предметная </a:t>
                      </a:r>
                    </a:p>
                  </a:txBody>
                  <a:tcPr marL="9525" marR="9525" marT="9525" marB="9525"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Производственная структура предприятия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marL="0" indent="0" algn="just">
              <a:lnSpc>
                <a:spcPct val="110000"/>
              </a:lnSpc>
              <a:spcBef>
                <a:spcPts val="0"/>
              </a:spcBef>
            </a:pPr>
            <a:r>
              <a:rPr lang="ru-RU" dirty="0" smtClean="0">
                <a:latin typeface="Times New Roman" pitchFamily="18" charset="0"/>
                <a:cs typeface="Times New Roman" pitchFamily="18" charset="0"/>
              </a:rPr>
              <a:t>совокупность производственных единиц предприятия (цехов, служб), входящих в его состав, и формы связей между ними.</a:t>
            </a:r>
          </a:p>
          <a:p>
            <a:pPr marL="0" indent="0" algn="just">
              <a:lnSpc>
                <a:spcPct val="110000"/>
              </a:lnSpc>
              <a:spcBef>
                <a:spcPts val="0"/>
              </a:spcBef>
            </a:pPr>
            <a:r>
              <a:rPr lang="ru-RU" dirty="0" smtClean="0">
                <a:latin typeface="Times New Roman" pitchFamily="18" charset="0"/>
                <a:cs typeface="Times New Roman" pitchFamily="18" charset="0"/>
              </a:rPr>
              <a:t>зависит от:</a:t>
            </a:r>
          </a:p>
          <a:p>
            <a:pPr marL="0" indent="0" algn="just">
              <a:lnSpc>
                <a:spcPct val="110000"/>
              </a:lnSpc>
              <a:spcBef>
                <a:spcPts val="0"/>
              </a:spcBef>
              <a:buFontTx/>
              <a:buChar char="-"/>
            </a:pPr>
            <a:r>
              <a:rPr lang="ru-RU" dirty="0" smtClean="0">
                <a:latin typeface="Times New Roman" pitchFamily="18" charset="0"/>
                <a:cs typeface="Times New Roman" pitchFamily="18" charset="0"/>
              </a:rPr>
              <a:t>вида выпускаемой продукции и его номенклатуры, </a:t>
            </a:r>
          </a:p>
          <a:p>
            <a:pPr marL="0" indent="0" algn="just">
              <a:lnSpc>
                <a:spcPct val="110000"/>
              </a:lnSpc>
              <a:spcBef>
                <a:spcPts val="0"/>
              </a:spcBef>
              <a:buFontTx/>
              <a:buChar char="-"/>
            </a:pPr>
            <a:r>
              <a:rPr lang="ru-RU" dirty="0" smtClean="0">
                <a:latin typeface="Times New Roman" pitchFamily="18" charset="0"/>
                <a:cs typeface="Times New Roman" pitchFamily="18" charset="0"/>
              </a:rPr>
              <a:t>типа производства и форм его специализации, </a:t>
            </a:r>
          </a:p>
          <a:p>
            <a:pPr marL="0" indent="0" algn="just">
              <a:lnSpc>
                <a:spcPct val="110000"/>
              </a:lnSpc>
              <a:spcBef>
                <a:spcPts val="0"/>
              </a:spcBef>
              <a:buFontTx/>
              <a:buChar char="-"/>
            </a:pPr>
            <a:r>
              <a:rPr lang="ru-RU" dirty="0" smtClean="0">
                <a:latin typeface="Times New Roman" pitchFamily="18" charset="0"/>
                <a:cs typeface="Times New Roman" pitchFamily="18" charset="0"/>
              </a:rPr>
              <a:t>особенностей технологических процессов</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Характер производственной структуры предприятия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algn="just">
              <a:buNone/>
            </a:pPr>
            <a:r>
              <a:rPr lang="ru-RU" dirty="0" smtClean="0"/>
              <a:t>	</a:t>
            </a:r>
            <a:r>
              <a:rPr lang="ru-RU" dirty="0" smtClean="0">
                <a:latin typeface="Times New Roman" pitchFamily="18" charset="0"/>
                <a:cs typeface="Times New Roman" pitchFamily="18" charset="0"/>
              </a:rPr>
              <a:t>зависит от видов его деятельности, основными из которых являются: </a:t>
            </a:r>
          </a:p>
          <a:p>
            <a:pPr algn="just"/>
            <a:r>
              <a:rPr lang="ru-RU" dirty="0" smtClean="0">
                <a:latin typeface="Times New Roman" pitchFamily="18" charset="0"/>
                <a:cs typeface="Times New Roman" pitchFamily="18" charset="0"/>
              </a:rPr>
              <a:t>научно-исследовательская, </a:t>
            </a:r>
          </a:p>
          <a:p>
            <a:pPr algn="just"/>
            <a:r>
              <a:rPr lang="ru-RU" dirty="0" smtClean="0">
                <a:latin typeface="Times New Roman" pitchFamily="18" charset="0"/>
                <a:cs typeface="Times New Roman" pitchFamily="18" charset="0"/>
              </a:rPr>
              <a:t>производственная,</a:t>
            </a:r>
          </a:p>
          <a:p>
            <a:pPr algn="just"/>
            <a:r>
              <a:rPr lang="ru-RU" dirty="0" smtClean="0">
                <a:latin typeface="Times New Roman" pitchFamily="18" charset="0"/>
                <a:cs typeface="Times New Roman" pitchFamily="18" charset="0"/>
              </a:rPr>
              <a:t> научно-производственная, </a:t>
            </a:r>
          </a:p>
          <a:p>
            <a:pPr algn="just"/>
            <a:r>
              <a:rPr lang="ru-RU" dirty="0" smtClean="0">
                <a:latin typeface="Times New Roman" pitchFamily="18" charset="0"/>
                <a:cs typeface="Times New Roman" pitchFamily="18" charset="0"/>
              </a:rPr>
              <a:t>производственно-техническая, </a:t>
            </a:r>
          </a:p>
          <a:p>
            <a:pPr algn="just"/>
            <a:r>
              <a:rPr lang="ru-RU" dirty="0" err="1" smtClean="0">
                <a:latin typeface="Times New Roman" pitchFamily="18" charset="0"/>
                <a:cs typeface="Times New Roman" pitchFamily="18" charset="0"/>
              </a:rPr>
              <a:t>управленческо-хозяйственная</a:t>
            </a:r>
            <a:r>
              <a:rPr lang="ru-RU" dirty="0" smtClean="0"/>
              <a:t>.</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5"/>
          <p:cNvSpPr>
            <a:spLocks noChangeArrowheads="1"/>
          </p:cNvSpPr>
          <p:nvPr/>
        </p:nvSpPr>
        <p:spPr bwMode="auto">
          <a:xfrm>
            <a:off x="0" y="1190625"/>
            <a:ext cx="9144000" cy="0"/>
          </a:xfrm>
          <a:prstGeom prst="rect">
            <a:avLst/>
          </a:prstGeom>
          <a:noFill/>
          <a:ln w="9525">
            <a:noFill/>
            <a:miter lim="800000"/>
            <a:headEnd/>
            <a:tailEnd/>
          </a:ln>
        </p:spPr>
        <p:txBody>
          <a:bodyPr wrap="none" anchor="ctr">
            <a:spAutoFit/>
          </a:bodyPr>
          <a:lstStyle/>
          <a:p>
            <a:endParaRPr lang="ru-RU"/>
          </a:p>
        </p:txBody>
      </p:sp>
      <p:graphicFrame>
        <p:nvGraphicFramePr>
          <p:cNvPr id="36866" name="Object 4"/>
          <p:cNvGraphicFramePr>
            <a:graphicFrameLocks noChangeAspect="1"/>
          </p:cNvGraphicFramePr>
          <p:nvPr/>
        </p:nvGraphicFramePr>
        <p:xfrm>
          <a:off x="323850" y="188913"/>
          <a:ext cx="8424863" cy="6356350"/>
        </p:xfrm>
        <a:graphic>
          <a:graphicData uri="http://schemas.openxmlformats.org/presentationml/2006/ole">
            <p:oleObj spid="_x0000_s1037" name="Visio" r:id="rId3" imgW="6886832" imgH="5194889"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latin typeface="Times New Roman" pitchFamily="18" charset="0"/>
                <a:cs typeface="Times New Roman" pitchFamily="18" charset="0"/>
              </a:rPr>
              <a:t>Главная цель организации производства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just"/>
            <a:r>
              <a:rPr lang="ru-RU" dirty="0" smtClean="0">
                <a:latin typeface="Times New Roman" pitchFamily="18" charset="0"/>
                <a:cs typeface="Times New Roman" pitchFamily="18" charset="0"/>
              </a:rPr>
              <a:t>создание условий, при которых обеспечивается успешное формирование и выполнение плановых заданий каждым производственным подразделением предприятия и предприятием в целом по всем показателям и с высокой эффективностью производства.</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0" y="1585913"/>
            <a:ext cx="9144000" cy="0"/>
          </a:xfrm>
          <a:prstGeom prst="rect">
            <a:avLst/>
          </a:prstGeom>
          <a:noFill/>
          <a:ln w="9525">
            <a:noFill/>
            <a:miter lim="800000"/>
            <a:headEnd/>
            <a:tailEnd/>
          </a:ln>
        </p:spPr>
        <p:txBody>
          <a:bodyPr wrap="none" anchor="ctr">
            <a:spAutoFit/>
          </a:bodyPr>
          <a:lstStyle/>
          <a:p>
            <a:endParaRPr lang="ru-RU"/>
          </a:p>
        </p:txBody>
      </p:sp>
      <p:graphicFrame>
        <p:nvGraphicFramePr>
          <p:cNvPr id="37890" name="Object 5"/>
          <p:cNvGraphicFramePr>
            <a:graphicFrameLocks noChangeAspect="1"/>
          </p:cNvGraphicFramePr>
          <p:nvPr/>
        </p:nvGraphicFramePr>
        <p:xfrm>
          <a:off x="395288" y="519113"/>
          <a:ext cx="8424862" cy="5233987"/>
        </p:xfrm>
        <a:graphic>
          <a:graphicData uri="http://schemas.openxmlformats.org/presentationml/2006/ole">
            <p:oleObj spid="_x0000_s2061" name="Visio" r:id="rId3" imgW="6418923" imgH="3988979" progId="">
              <p:embed/>
            </p:oleObj>
          </a:graphicData>
        </a:graphic>
      </p:graphicFrame>
      <p:sp>
        <p:nvSpPr>
          <p:cNvPr id="37892" name="Rectangle 7"/>
          <p:cNvSpPr>
            <a:spLocks noChangeArrowheads="1"/>
          </p:cNvSpPr>
          <p:nvPr/>
        </p:nvSpPr>
        <p:spPr bwMode="auto">
          <a:xfrm>
            <a:off x="2711493" y="5920859"/>
            <a:ext cx="3733715" cy="369332"/>
          </a:xfrm>
          <a:prstGeom prst="rect">
            <a:avLst/>
          </a:prstGeom>
          <a:noFill/>
          <a:ln w="9525">
            <a:noFill/>
            <a:miter lim="800000"/>
            <a:headEnd/>
            <a:tailEnd/>
          </a:ln>
        </p:spPr>
        <p:txBody>
          <a:bodyPr wrap="none" anchor="ctr">
            <a:spAutoFit/>
          </a:bodyPr>
          <a:lstStyle/>
          <a:p>
            <a:pPr algn="ctr"/>
            <a:r>
              <a:rPr lang="ru-RU" b="1" dirty="0"/>
              <a:t>Типовая структура производства.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Основные структурные производственные единицы</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i="1" dirty="0" smtClean="0">
                <a:latin typeface="Times New Roman" pitchFamily="18" charset="0"/>
                <a:cs typeface="Times New Roman" pitchFamily="18" charset="0"/>
              </a:rPr>
              <a:t>Цех</a:t>
            </a:r>
            <a:r>
              <a:rPr lang="ru-RU" dirty="0" smtClean="0">
                <a:latin typeface="Times New Roman" pitchFamily="18" charset="0"/>
                <a:cs typeface="Times New Roman" pitchFamily="18" charset="0"/>
              </a:rPr>
              <a:t> -  административно обособленная производственная единица предприятия, специализирующаяся на выпуске определенной детали или изделий либо на выполнении технологически однородных или одинакового назначения работ.</a:t>
            </a:r>
          </a:p>
          <a:p>
            <a:r>
              <a:rPr lang="ru-RU" i="1" dirty="0" smtClean="0">
                <a:latin typeface="Times New Roman" pitchFamily="18" charset="0"/>
                <a:cs typeface="Times New Roman" pitchFamily="18" charset="0"/>
              </a:rPr>
              <a:t>Участок</a:t>
            </a:r>
            <a:r>
              <a:rPr lang="ru-RU" dirty="0" smtClean="0">
                <a:latin typeface="Times New Roman" pitchFamily="18" charset="0"/>
                <a:cs typeface="Times New Roman" pitchFamily="18" charset="0"/>
              </a:rPr>
              <a:t> -объединенная по определенным признакам группа рабочих мест</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ru-RU" dirty="0" smtClean="0">
                <a:latin typeface="Times New Roman" pitchFamily="18" charset="0"/>
                <a:cs typeface="Times New Roman" pitchFamily="18" charset="0"/>
              </a:rPr>
              <a:t>Производственная структура цеха </a:t>
            </a:r>
            <a:endParaRPr lang="ru-RU" dirty="0">
              <a:latin typeface="Times New Roman" pitchFamily="18" charset="0"/>
              <a:cs typeface="Times New Roman" pitchFamily="18" charset="0"/>
            </a:endParaRPr>
          </a:p>
        </p:txBody>
      </p:sp>
      <p:pic>
        <p:nvPicPr>
          <p:cNvPr id="6" name="Содержимое 5" descr="7-07_050"/>
          <p:cNvPicPr>
            <a:picLocks noGrp="1"/>
          </p:cNvPicPr>
          <p:nvPr>
            <p:ph idx="1"/>
          </p:nvPr>
        </p:nvPicPr>
        <p:blipFill>
          <a:blip r:embed="rId2"/>
          <a:srcRect/>
          <a:stretch>
            <a:fillRect/>
          </a:stretch>
        </p:blipFill>
        <p:spPr bwMode="auto">
          <a:xfrm>
            <a:off x="500035" y="1142984"/>
            <a:ext cx="8286808" cy="52864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548681"/>
            <a:ext cx="6798734" cy="864095"/>
          </a:xfrm>
        </p:spPr>
        <p:txBody>
          <a:bodyPr>
            <a:noAutofit/>
          </a:bodyPr>
          <a:lstStyle/>
          <a:p>
            <a:r>
              <a:rPr lang="ru-RU" sz="3200" b="1" dirty="0" smtClean="0"/>
              <a:t>Структура производственного цикла</a:t>
            </a:r>
            <a:endParaRPr lang="ru-RU" sz="3200" b="1" dirty="0"/>
          </a:p>
        </p:txBody>
      </p:sp>
      <p:pic>
        <p:nvPicPr>
          <p:cNvPr id="3074" name="Picture 2" descr="http://www.grandars.ru/images/1/review/id/2689/c46be77f80.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960087" y="1700808"/>
            <a:ext cx="7232292" cy="45563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17934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b="1" i="1" dirty="0" smtClean="0">
                <a:solidFill>
                  <a:srgbClr val="000C0C"/>
                </a:solidFill>
                <a:effectLst>
                  <a:outerShdw blurRad="38100" dist="38100" dir="2700000" algn="tl">
                    <a:srgbClr val="FFFFFF"/>
                  </a:outerShdw>
                </a:effectLst>
                <a:latin typeface="Times New Roman" pitchFamily="18" charset="0"/>
                <a:cs typeface="Times New Roman" pitchFamily="18" charset="0"/>
              </a:rPr>
              <a:t>Производственный цикл</a:t>
            </a:r>
            <a:r>
              <a:rPr lang="ru-RU" b="1" dirty="0" smtClean="0">
                <a:solidFill>
                  <a:srgbClr val="000C0C"/>
                </a:solidFill>
                <a:effectLst>
                  <a:outerShdw blurRad="38100" dist="38100" dir="2700000" algn="tl">
                    <a:srgbClr val="FFFFFF"/>
                  </a:outerShdw>
                </a:effectLst>
                <a:latin typeface="Times New Roman" pitchFamily="18" charset="0"/>
                <a:cs typeface="Times New Roman" pitchFamily="18" charset="0"/>
              </a:rPr>
              <a:t> -</a:t>
            </a:r>
            <a:endParaRPr lang="ru-RU" b="1" dirty="0"/>
          </a:p>
        </p:txBody>
      </p:sp>
      <p:sp>
        <p:nvSpPr>
          <p:cNvPr id="3" name="Содержимое 2"/>
          <p:cNvSpPr>
            <a:spLocks noGrp="1"/>
          </p:cNvSpPr>
          <p:nvPr>
            <p:ph idx="1"/>
          </p:nvPr>
        </p:nvSpPr>
        <p:spPr>
          <a:xfrm>
            <a:off x="755576" y="908720"/>
            <a:ext cx="7931224" cy="5217443"/>
          </a:xfrm>
        </p:spPr>
        <p:txBody>
          <a:bodyPr>
            <a:normAutofit fontScale="92500" lnSpcReduction="10000"/>
          </a:bodyPr>
          <a:lstStyle/>
          <a:p>
            <a:r>
              <a:rPr lang="ru-RU" sz="2300" dirty="0" smtClean="0">
                <a:solidFill>
                  <a:srgbClr val="000C0C"/>
                </a:solidFill>
                <a:effectLst>
                  <a:outerShdw blurRad="38100" dist="38100" dir="2700000" algn="tl">
                    <a:srgbClr val="FFFFFF"/>
                  </a:outerShdw>
                </a:effectLst>
                <a:latin typeface="Times New Roman" pitchFamily="18" charset="0"/>
                <a:cs typeface="Times New Roman" pitchFamily="18" charset="0"/>
              </a:rPr>
              <a:t>календарный период времени, в течение которого материал, заготовка или другой обрабатываемый предмет проходит все операции производственного процесса или определенной его части и превращается в готовую продукцию. </a:t>
            </a:r>
          </a:p>
          <a:p>
            <a:endParaRPr lang="ru-RU" sz="2200" dirty="0" smtClean="0">
              <a:solidFill>
                <a:srgbClr val="000C0C"/>
              </a:solidFill>
              <a:effectLst>
                <a:outerShdw blurRad="38100" dist="38100" dir="2700000" algn="tl">
                  <a:srgbClr val="FFFFFF"/>
                </a:outerShdw>
              </a:effectLst>
              <a:latin typeface="Times New Roman" pitchFamily="18" charset="0"/>
              <a:cs typeface="Times New Roman" pitchFamily="18" charset="0"/>
            </a:endParaRPr>
          </a:p>
          <a:p>
            <a:pPr marL="0" indent="0" algn="just">
              <a:spcBef>
                <a:spcPts val="0"/>
              </a:spcBef>
            </a:pPr>
            <a:r>
              <a:rPr lang="ru-RU" sz="2800" b="1" dirty="0" err="1" smtClean="0">
                <a:latin typeface="Times New Roman" pitchFamily="18" charset="0"/>
                <a:cs typeface="Times New Roman" pitchFamily="18" charset="0"/>
              </a:rPr>
              <a:t>Т</a:t>
            </a:r>
            <a:r>
              <a:rPr lang="ru-RU" sz="2800" b="1" baseline="-25000" dirty="0" err="1" smtClean="0">
                <a:latin typeface="Times New Roman" pitchFamily="18" charset="0"/>
                <a:cs typeface="Times New Roman" pitchFamily="18" charset="0"/>
              </a:rPr>
              <a:t>ц</a:t>
            </a:r>
            <a:r>
              <a:rPr lang="ru-RU" sz="2800" b="1" dirty="0" smtClean="0">
                <a:latin typeface="Times New Roman" pitchFamily="18" charset="0"/>
                <a:cs typeface="Times New Roman" pitchFamily="18" charset="0"/>
              </a:rPr>
              <a:t> = </a:t>
            </a:r>
            <a:r>
              <a:rPr lang="ru-RU" sz="2800" b="1" dirty="0" err="1" smtClean="0">
                <a:latin typeface="Times New Roman" pitchFamily="18" charset="0"/>
                <a:cs typeface="Times New Roman" pitchFamily="18" charset="0"/>
              </a:rPr>
              <a:t>Т</a:t>
            </a:r>
            <a:r>
              <a:rPr lang="ru-RU" sz="2800" b="1" baseline="-25000" dirty="0" err="1" smtClean="0">
                <a:latin typeface="Times New Roman" pitchFamily="18" charset="0"/>
                <a:cs typeface="Times New Roman" pitchFamily="18" charset="0"/>
              </a:rPr>
              <a:t>рп</a:t>
            </a:r>
            <a:r>
              <a:rPr lang="ru-RU" sz="2800" b="1" dirty="0" smtClean="0">
                <a:latin typeface="Times New Roman" pitchFamily="18" charset="0"/>
                <a:cs typeface="Times New Roman" pitchFamily="18" charset="0"/>
              </a:rPr>
              <a:t> + </a:t>
            </a:r>
            <a:r>
              <a:rPr lang="ru-RU" sz="2800" b="1" dirty="0" err="1" smtClean="0">
                <a:latin typeface="Times New Roman" pitchFamily="18" charset="0"/>
                <a:cs typeface="Times New Roman" pitchFamily="18" charset="0"/>
              </a:rPr>
              <a:t>Т</a:t>
            </a:r>
            <a:r>
              <a:rPr lang="ru-RU" sz="2800" b="1" baseline="-25000" dirty="0" err="1" smtClean="0">
                <a:latin typeface="Times New Roman" pitchFamily="18" charset="0"/>
                <a:cs typeface="Times New Roman" pitchFamily="18" charset="0"/>
              </a:rPr>
              <a:t>пер</a:t>
            </a:r>
            <a:r>
              <a:rPr lang="ru-RU" sz="2800" baseline="-25000" dirty="0" smtClean="0">
                <a:latin typeface="Times New Roman" pitchFamily="18" charset="0"/>
                <a:cs typeface="Times New Roman" pitchFamily="18" charset="0"/>
              </a:rPr>
              <a:t>, где </a:t>
            </a:r>
          </a:p>
          <a:p>
            <a:pPr marL="0" indent="0" algn="just">
              <a:spcBef>
                <a:spcPts val="0"/>
              </a:spcBef>
              <a:buNone/>
            </a:pPr>
            <a:r>
              <a:rPr lang="ru-RU" sz="2800" dirty="0" err="1" smtClean="0">
                <a:latin typeface="Times New Roman" pitchFamily="18" charset="0"/>
                <a:cs typeface="Times New Roman" pitchFamily="18" charset="0"/>
              </a:rPr>
              <a:t>Т</a:t>
            </a:r>
            <a:r>
              <a:rPr lang="ru-RU" sz="2800" baseline="-25000" dirty="0" err="1" smtClean="0">
                <a:latin typeface="Times New Roman" pitchFamily="18" charset="0"/>
                <a:cs typeface="Times New Roman" pitchFamily="18" charset="0"/>
              </a:rPr>
              <a:t>рп</a:t>
            </a:r>
            <a:r>
              <a:rPr lang="ru-RU" sz="2800" baseline="-250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время рабочего процесса;</a:t>
            </a:r>
          </a:p>
          <a:p>
            <a:pPr marL="0" indent="0" algn="just">
              <a:spcBef>
                <a:spcPts val="0"/>
              </a:spcBef>
              <a:buNone/>
            </a:pPr>
            <a:r>
              <a:rPr lang="ru-RU" sz="2800" dirty="0" err="1" smtClean="0">
                <a:latin typeface="Times New Roman" pitchFamily="18" charset="0"/>
                <a:cs typeface="Times New Roman" pitchFamily="18" charset="0"/>
              </a:rPr>
              <a:t>Т</a:t>
            </a:r>
            <a:r>
              <a:rPr lang="ru-RU" sz="2800" baseline="-25000" dirty="0" err="1" smtClean="0">
                <a:latin typeface="Times New Roman" pitchFamily="18" charset="0"/>
                <a:cs typeface="Times New Roman" pitchFamily="18" charset="0"/>
              </a:rPr>
              <a:t>пр</a:t>
            </a:r>
            <a:r>
              <a:rPr lang="ru-RU" sz="2800" dirty="0" smtClean="0">
                <a:latin typeface="Times New Roman" pitchFamily="18" charset="0"/>
                <a:cs typeface="Times New Roman" pitchFamily="18" charset="0"/>
              </a:rPr>
              <a:t> - время перерывов </a:t>
            </a:r>
          </a:p>
          <a:p>
            <a:pPr marL="0" indent="0" algn="just">
              <a:spcBef>
                <a:spcPts val="0"/>
              </a:spcBef>
            </a:pPr>
            <a:r>
              <a:rPr lang="ru-RU" sz="2800" b="1" dirty="0" err="1" smtClean="0">
                <a:latin typeface="Times New Roman" pitchFamily="18" charset="0"/>
                <a:cs typeface="Times New Roman" pitchFamily="18" charset="0"/>
              </a:rPr>
              <a:t>Т</a:t>
            </a:r>
            <a:r>
              <a:rPr lang="ru-RU" sz="2800" b="1" baseline="-25000" dirty="0" err="1" smtClean="0">
                <a:latin typeface="Times New Roman" pitchFamily="18" charset="0"/>
                <a:cs typeface="Times New Roman" pitchFamily="18" charset="0"/>
              </a:rPr>
              <a:t>рп</a:t>
            </a:r>
            <a:r>
              <a:rPr lang="ru-RU" sz="2800" b="1" dirty="0" smtClean="0">
                <a:latin typeface="Times New Roman" pitchFamily="18" charset="0"/>
                <a:cs typeface="Times New Roman" pitchFamily="18" charset="0"/>
              </a:rPr>
              <a:t> = </a:t>
            </a:r>
            <a:r>
              <a:rPr lang="ru-RU" sz="2800" b="1" dirty="0" err="1" smtClean="0">
                <a:latin typeface="Times New Roman" pitchFamily="18" charset="0"/>
                <a:cs typeface="Times New Roman" pitchFamily="18" charset="0"/>
              </a:rPr>
              <a:t>Т</a:t>
            </a:r>
            <a:r>
              <a:rPr lang="ru-RU" sz="2800" b="1" baseline="-25000" dirty="0" err="1" smtClean="0">
                <a:latin typeface="Times New Roman" pitchFamily="18" charset="0"/>
                <a:cs typeface="Times New Roman" pitchFamily="18" charset="0"/>
              </a:rPr>
              <a:t>шк</a:t>
            </a:r>
            <a:r>
              <a:rPr lang="ru-RU" sz="2800" b="1" dirty="0" smtClean="0">
                <a:latin typeface="Times New Roman" pitchFamily="18" charset="0"/>
                <a:cs typeface="Times New Roman" pitchFamily="18" charset="0"/>
              </a:rPr>
              <a:t> + </a:t>
            </a:r>
            <a:r>
              <a:rPr lang="ru-RU" sz="2800" b="1" dirty="0" err="1" smtClean="0">
                <a:latin typeface="Times New Roman" pitchFamily="18" charset="0"/>
                <a:cs typeface="Times New Roman" pitchFamily="18" charset="0"/>
              </a:rPr>
              <a:t>Т</a:t>
            </a:r>
            <a:r>
              <a:rPr lang="ru-RU" sz="2800" b="1" baseline="-25000" dirty="0" err="1" smtClean="0">
                <a:latin typeface="Times New Roman" pitchFamily="18" charset="0"/>
                <a:cs typeface="Times New Roman" pitchFamily="18" charset="0"/>
              </a:rPr>
              <a:t>к</a:t>
            </a:r>
            <a:r>
              <a:rPr lang="ru-RU" sz="2800" b="1" dirty="0" smtClean="0">
                <a:latin typeface="Times New Roman" pitchFamily="18" charset="0"/>
                <a:cs typeface="Times New Roman" pitchFamily="18" charset="0"/>
              </a:rPr>
              <a:t> + </a:t>
            </a:r>
            <a:r>
              <a:rPr lang="ru-RU" sz="2800" b="1" dirty="0" err="1" smtClean="0">
                <a:latin typeface="Times New Roman" pitchFamily="18" charset="0"/>
                <a:cs typeface="Times New Roman" pitchFamily="18" charset="0"/>
              </a:rPr>
              <a:t>Т</a:t>
            </a:r>
            <a:r>
              <a:rPr lang="ru-RU" sz="2800" b="1" baseline="-25000" dirty="0" err="1" smtClean="0">
                <a:latin typeface="Times New Roman" pitchFamily="18" charset="0"/>
                <a:cs typeface="Times New Roman" pitchFamily="18" charset="0"/>
              </a:rPr>
              <a:t>тр</a:t>
            </a:r>
            <a:r>
              <a:rPr lang="ru-RU" sz="2800" b="1" dirty="0" smtClean="0">
                <a:latin typeface="Times New Roman" pitchFamily="18" charset="0"/>
                <a:cs typeface="Times New Roman" pitchFamily="18" charset="0"/>
              </a:rPr>
              <a:t> + Т</a:t>
            </a:r>
            <a:r>
              <a:rPr lang="ru-RU" sz="2800" b="1" baseline="-25000" dirty="0" smtClean="0">
                <a:latin typeface="Times New Roman" pitchFamily="18" charset="0"/>
                <a:cs typeface="Times New Roman" pitchFamily="18" charset="0"/>
              </a:rPr>
              <a:t>е</a:t>
            </a:r>
            <a:r>
              <a:rPr lang="ru-RU" sz="2800" dirty="0" smtClean="0">
                <a:latin typeface="Times New Roman" pitchFamily="18" charset="0"/>
                <a:cs typeface="Times New Roman" pitchFamily="18" charset="0"/>
              </a:rPr>
              <a:t>, где </a:t>
            </a:r>
          </a:p>
          <a:p>
            <a:pPr marL="0" indent="0" algn="just">
              <a:spcBef>
                <a:spcPts val="0"/>
              </a:spcBef>
              <a:buNone/>
            </a:pPr>
            <a:r>
              <a:rPr lang="ru-RU" sz="2800" dirty="0" err="1" smtClean="0">
                <a:latin typeface="Times New Roman" pitchFamily="18" charset="0"/>
                <a:cs typeface="Times New Roman" pitchFamily="18" charset="0"/>
              </a:rPr>
              <a:t>Т</a:t>
            </a:r>
            <a:r>
              <a:rPr lang="ru-RU" sz="2800" baseline="-25000" dirty="0" err="1" smtClean="0">
                <a:latin typeface="Times New Roman" pitchFamily="18" charset="0"/>
                <a:cs typeface="Times New Roman" pitchFamily="18" charset="0"/>
              </a:rPr>
              <a:t>шк</a:t>
            </a:r>
            <a:r>
              <a:rPr lang="ru-RU" sz="2800" dirty="0" smtClean="0">
                <a:latin typeface="Times New Roman" pitchFamily="18" charset="0"/>
                <a:cs typeface="Times New Roman" pitchFamily="18" charset="0"/>
              </a:rPr>
              <a:t> - штучно-калькуляционное время; </a:t>
            </a:r>
          </a:p>
          <a:p>
            <a:pPr marL="0" indent="0" algn="just">
              <a:spcBef>
                <a:spcPts val="0"/>
              </a:spcBef>
              <a:buNone/>
            </a:pPr>
            <a:r>
              <a:rPr lang="ru-RU" sz="2800" dirty="0" err="1" smtClean="0">
                <a:latin typeface="Times New Roman" pitchFamily="18" charset="0"/>
                <a:cs typeface="Times New Roman" pitchFamily="18" charset="0"/>
              </a:rPr>
              <a:t>Т</a:t>
            </a:r>
            <a:r>
              <a:rPr lang="ru-RU" sz="2800" baseline="-25000" dirty="0" err="1" smtClean="0">
                <a:latin typeface="Times New Roman" pitchFamily="18" charset="0"/>
                <a:cs typeface="Times New Roman" pitchFamily="18" charset="0"/>
              </a:rPr>
              <a:t>к</a:t>
            </a:r>
            <a:r>
              <a:rPr lang="ru-RU" sz="2800" dirty="0" smtClean="0">
                <a:latin typeface="Times New Roman" pitchFamily="18" charset="0"/>
                <a:cs typeface="Times New Roman" pitchFamily="18" charset="0"/>
              </a:rPr>
              <a:t> - время контрольных операций; </a:t>
            </a:r>
          </a:p>
          <a:p>
            <a:pPr marL="0" indent="0" algn="just">
              <a:spcBef>
                <a:spcPts val="0"/>
              </a:spcBef>
              <a:buNone/>
            </a:pPr>
            <a:r>
              <a:rPr lang="ru-RU" sz="2800" dirty="0" err="1" smtClean="0">
                <a:latin typeface="Times New Roman" pitchFamily="18" charset="0"/>
                <a:cs typeface="Times New Roman" pitchFamily="18" charset="0"/>
              </a:rPr>
              <a:t>Т</a:t>
            </a:r>
            <a:r>
              <a:rPr lang="ru-RU" sz="2800" baseline="-25000" dirty="0" err="1" smtClean="0">
                <a:latin typeface="Times New Roman" pitchFamily="18" charset="0"/>
                <a:cs typeface="Times New Roman" pitchFamily="18" charset="0"/>
              </a:rPr>
              <a:t>тр</a:t>
            </a:r>
            <a:r>
              <a:rPr lang="ru-RU" sz="2800" dirty="0" smtClean="0">
                <a:latin typeface="Times New Roman" pitchFamily="18" charset="0"/>
                <a:cs typeface="Times New Roman" pitchFamily="18" charset="0"/>
              </a:rPr>
              <a:t> - время транспортирования предметов труда;</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Т</a:t>
            </a:r>
            <a:r>
              <a:rPr lang="ru-RU" sz="2800" baseline="-25000" dirty="0" smtClean="0">
                <a:latin typeface="Times New Roman" pitchFamily="18" charset="0"/>
                <a:cs typeface="Times New Roman" pitchFamily="18" charset="0"/>
              </a:rPr>
              <a:t>е</a:t>
            </a:r>
            <a:r>
              <a:rPr lang="ru-RU" sz="2800" dirty="0" smtClean="0">
                <a:latin typeface="Times New Roman" pitchFamily="18" charset="0"/>
                <a:cs typeface="Times New Roman" pitchFamily="18" charset="0"/>
              </a:rPr>
              <a:t> - время естественных процессов</a:t>
            </a:r>
          </a:p>
          <a:p>
            <a:pPr marL="0" indent="0" algn="just">
              <a:spcBef>
                <a:spcPts val="0"/>
              </a:spcBef>
            </a:pPr>
            <a:endParaRPr lang="ru-RU" sz="2800" dirty="0" smtClean="0">
              <a:latin typeface="Times New Roman" pitchFamily="18" charset="0"/>
              <a:cs typeface="Times New Roman" pitchFamily="18" charset="0"/>
            </a:endParaRPr>
          </a:p>
          <a:p>
            <a:endParaRPr lang="ru-RU" dirty="0" smtClean="0">
              <a:solidFill>
                <a:srgbClr val="000C0C"/>
              </a:solidFill>
              <a:effectLst>
                <a:outerShdw blurRad="38100" dist="38100" dir="2700000" algn="tl">
                  <a:srgbClr val="FFFFFF"/>
                </a:outerShdw>
              </a:effectLst>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r>
              <a:rPr lang="ru-RU" sz="3200" b="1" dirty="0" smtClean="0">
                <a:latin typeface="Times New Roman" pitchFamily="18" charset="0"/>
              </a:rPr>
              <a:t>Производственный цикл</a:t>
            </a:r>
          </a:p>
        </p:txBody>
      </p:sp>
      <p:sp>
        <p:nvSpPr>
          <p:cNvPr id="208899" name="Rectangle 3"/>
          <p:cNvSpPr>
            <a:spLocks noGrp="1" noChangeArrowheads="1"/>
          </p:cNvSpPr>
          <p:nvPr>
            <p:ph idx="1"/>
          </p:nvPr>
        </p:nvSpPr>
        <p:spPr/>
        <p:txBody>
          <a:bodyPr/>
          <a:lstStyle/>
          <a:p>
            <a:pPr indent="450215">
              <a:spcAft>
                <a:spcPts val="0"/>
              </a:spcAft>
              <a:buFont typeface="Wingdings 2" panose="05020102010507070707" pitchFamily="18" charset="2"/>
              <a:buNone/>
              <a:defRPr/>
            </a:pPr>
            <a:r>
              <a:rPr lang="ru-RU" dirty="0" smtClean="0">
                <a:latin typeface="Arial" pitchFamily="34" charset="0"/>
                <a:ea typeface="Times New Roman"/>
                <a:cs typeface="Arial" pitchFamily="34" charset="0"/>
              </a:rPr>
              <a:t>- это </a:t>
            </a:r>
            <a:r>
              <a:rPr lang="ru-RU" dirty="0">
                <a:latin typeface="Arial" pitchFamily="34" charset="0"/>
                <a:ea typeface="Times New Roman"/>
                <a:cs typeface="Arial" pitchFamily="34" charset="0"/>
              </a:rPr>
              <a:t>календарный период времени, в течение которого предмет труда </a:t>
            </a:r>
            <a:r>
              <a:rPr lang="ru-RU" dirty="0" smtClean="0">
                <a:latin typeface="Arial" pitchFamily="34" charset="0"/>
                <a:ea typeface="Times New Roman"/>
                <a:cs typeface="Arial" pitchFamily="34" charset="0"/>
              </a:rPr>
              <a:t>проход</a:t>
            </a:r>
            <a:r>
              <a:rPr lang="ru-RU" dirty="0" smtClean="0">
                <a:latin typeface="Arial" pitchFamily="34" charset="0"/>
                <a:ea typeface="Times New Roman"/>
                <a:cs typeface="Arial" pitchFamily="34" charset="0"/>
              </a:rPr>
              <a:t>я</a:t>
            </a:r>
            <a:r>
              <a:rPr lang="ru-RU" dirty="0" smtClean="0">
                <a:latin typeface="Arial" pitchFamily="34" charset="0"/>
                <a:ea typeface="Times New Roman"/>
                <a:cs typeface="Arial" pitchFamily="34" charset="0"/>
              </a:rPr>
              <a:t>т </a:t>
            </a:r>
            <a:r>
              <a:rPr lang="ru-RU" dirty="0">
                <a:latin typeface="Arial" pitchFamily="34" charset="0"/>
                <a:ea typeface="Times New Roman"/>
                <a:cs typeface="Arial" pitchFamily="34" charset="0"/>
              </a:rPr>
              <a:t>все стадии производственного процесса</a:t>
            </a:r>
            <a:r>
              <a:rPr lang="ru-RU" dirty="0" smtClean="0">
                <a:latin typeface="Arial" pitchFamily="34" charset="0"/>
                <a:ea typeface="Times New Roman"/>
                <a:cs typeface="Arial" pitchFamily="34" charset="0"/>
              </a:rPr>
              <a:t>.</a:t>
            </a:r>
          </a:p>
          <a:p>
            <a:pPr indent="450215">
              <a:spcAft>
                <a:spcPts val="0"/>
              </a:spcAft>
              <a:buFont typeface="Wingdings 2" panose="05020102010507070707" pitchFamily="18" charset="2"/>
              <a:buNone/>
              <a:defRPr/>
            </a:pPr>
            <a:endParaRPr lang="ru-RU" dirty="0" smtClean="0">
              <a:latin typeface="Arial" pitchFamily="34" charset="0"/>
              <a:ea typeface="Times New Roman"/>
              <a:cs typeface="Arial" pitchFamily="34" charset="0"/>
            </a:endParaRPr>
          </a:p>
          <a:p>
            <a:pPr indent="450215">
              <a:spcAft>
                <a:spcPts val="0"/>
              </a:spcAft>
              <a:buFont typeface="Wingdings 2" panose="05020102010507070707" pitchFamily="18" charset="2"/>
              <a:buNone/>
              <a:defRPr/>
            </a:pPr>
            <a:r>
              <a:rPr lang="ru-RU" dirty="0" smtClean="0">
                <a:latin typeface="Arial" pitchFamily="34" charset="0"/>
                <a:ea typeface="Times New Roman"/>
                <a:cs typeface="Arial" pitchFamily="34" charset="0"/>
              </a:rPr>
              <a:t>Производственный </a:t>
            </a:r>
            <a:r>
              <a:rPr lang="ru-RU" dirty="0">
                <a:latin typeface="Arial" pitchFamily="34" charset="0"/>
                <a:ea typeface="Times New Roman"/>
                <a:cs typeface="Arial" pitchFamily="34" charset="0"/>
              </a:rPr>
              <a:t>цикл состоит из двух частей: рабочего периода и времени перерывов.</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3966"/>
          </a:xfrm>
        </p:spPr>
        <p:txBody>
          <a:bodyPr>
            <a:normAutofit fontScale="90000"/>
          </a:bodyPr>
          <a:lstStyle/>
          <a:p>
            <a:r>
              <a:rPr lang="ru-RU" dirty="0" smtClean="0">
                <a:latin typeface="Times New Roman" pitchFamily="18" charset="0"/>
                <a:cs typeface="Times New Roman" pitchFamily="18" charset="0"/>
              </a:rPr>
              <a:t>Структура производственного цикла</a:t>
            </a:r>
            <a:endParaRPr lang="ru-RU" dirty="0">
              <a:latin typeface="Times New Roman" pitchFamily="18" charset="0"/>
              <a:cs typeface="Times New Roman" pitchFamily="18" charset="0"/>
            </a:endParaRPr>
          </a:p>
        </p:txBody>
      </p:sp>
      <p:pic>
        <p:nvPicPr>
          <p:cNvPr id="4" name="Содержимое 3" descr="7-07_060"/>
          <p:cNvPicPr>
            <a:picLocks noGrp="1"/>
          </p:cNvPicPr>
          <p:nvPr>
            <p:ph idx="1"/>
          </p:nvPr>
        </p:nvPicPr>
        <p:blipFill>
          <a:blip r:embed="rId2"/>
          <a:srcRect/>
          <a:stretch>
            <a:fillRect/>
          </a:stretch>
        </p:blipFill>
        <p:spPr bwMode="auto">
          <a:xfrm>
            <a:off x="357158" y="571480"/>
            <a:ext cx="8286808"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a:bodyPr>
          <a:lstStyle/>
          <a:p>
            <a:r>
              <a:rPr lang="ru-RU" dirty="0" smtClean="0">
                <a:latin typeface="Times New Roman" pitchFamily="18" charset="0"/>
                <a:cs typeface="Times New Roman" pitchFamily="18" charset="0"/>
              </a:rPr>
              <a:t>Операционное время (</a:t>
            </a: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опр</a:t>
            </a:r>
            <a:r>
              <a:rPr lang="ru-RU" dirty="0" smtClean="0">
                <a:latin typeface="Times New Roman" pitchFamily="18" charset="0"/>
                <a:cs typeface="Times New Roman" pitchFamily="18" charset="0"/>
              </a:rPr>
              <a:t>): </a:t>
            </a:r>
            <a:r>
              <a:rPr lang="ru-RU" dirty="0" smtClean="0"/>
              <a:t/>
            </a:r>
            <a:br>
              <a:rPr lang="ru-RU" dirty="0" smtClean="0"/>
            </a:br>
            <a:endParaRPr lang="ru-RU" dirty="0"/>
          </a:p>
        </p:txBody>
      </p:sp>
      <p:sp>
        <p:nvSpPr>
          <p:cNvPr id="3" name="Содержимое 2"/>
          <p:cNvSpPr>
            <a:spLocks noGrp="1"/>
          </p:cNvSpPr>
          <p:nvPr>
            <p:ph idx="1"/>
          </p:nvPr>
        </p:nvSpPr>
        <p:spPr>
          <a:xfrm>
            <a:off x="827584" y="1412776"/>
            <a:ext cx="7859216" cy="4713387"/>
          </a:xfrm>
        </p:spPr>
        <p:txBody>
          <a:bodyPr>
            <a:normAutofit/>
          </a:bodyPr>
          <a:lstStyle/>
          <a:p>
            <a:pPr algn="ctr">
              <a:buNone/>
            </a:pPr>
            <a:r>
              <a:rPr lang="ru-RU" dirty="0" err="1" smtClean="0"/>
              <a:t>Т</a:t>
            </a:r>
            <a:r>
              <a:rPr lang="ru-RU" baseline="-25000" dirty="0" err="1" smtClean="0"/>
              <a:t>опр</a:t>
            </a:r>
            <a:r>
              <a:rPr lang="ru-RU" dirty="0" smtClean="0"/>
              <a:t> = </a:t>
            </a:r>
            <a:r>
              <a:rPr lang="ru-RU" dirty="0" err="1" smtClean="0"/>
              <a:t>Т</a:t>
            </a:r>
            <a:r>
              <a:rPr lang="ru-RU" baseline="-25000" dirty="0" err="1" smtClean="0"/>
              <a:t>шк</a:t>
            </a:r>
            <a:r>
              <a:rPr lang="ru-RU" dirty="0" smtClean="0"/>
              <a:t> + </a:t>
            </a:r>
            <a:r>
              <a:rPr lang="ru-RU" dirty="0" err="1" smtClean="0"/>
              <a:t>Т</a:t>
            </a:r>
            <a:r>
              <a:rPr lang="ru-RU" baseline="-25000" dirty="0" err="1" smtClean="0"/>
              <a:t>к</a:t>
            </a:r>
            <a:r>
              <a:rPr lang="ru-RU" dirty="0" smtClean="0"/>
              <a:t> + </a:t>
            </a:r>
            <a:r>
              <a:rPr lang="ru-RU" dirty="0" err="1" smtClean="0"/>
              <a:t>Т</a:t>
            </a:r>
            <a:r>
              <a:rPr lang="ru-RU" baseline="-25000" dirty="0" err="1" smtClean="0"/>
              <a:t>тр</a:t>
            </a:r>
            <a:r>
              <a:rPr lang="ru-RU" dirty="0" smtClean="0"/>
              <a:t>.</a:t>
            </a:r>
          </a:p>
          <a:p>
            <a:pPr algn="ctr">
              <a:buNone/>
            </a:pPr>
            <a:r>
              <a:rPr lang="ru-RU" dirty="0" err="1" smtClean="0"/>
              <a:t>Т</a:t>
            </a:r>
            <a:r>
              <a:rPr lang="ru-RU" baseline="-25000" dirty="0" err="1" smtClean="0"/>
              <a:t>шк</a:t>
            </a:r>
            <a:r>
              <a:rPr lang="ru-RU" dirty="0" smtClean="0"/>
              <a:t> = Т</a:t>
            </a:r>
            <a:r>
              <a:rPr lang="ru-RU" baseline="-25000" dirty="0" smtClean="0"/>
              <a:t>оп</a:t>
            </a:r>
            <a:r>
              <a:rPr lang="ru-RU" dirty="0" smtClean="0"/>
              <a:t> + </a:t>
            </a:r>
            <a:r>
              <a:rPr lang="ru-RU" dirty="0" err="1" smtClean="0"/>
              <a:t>Т</a:t>
            </a:r>
            <a:r>
              <a:rPr lang="ru-RU" baseline="-25000" dirty="0" err="1" smtClean="0"/>
              <a:t>пз</a:t>
            </a:r>
            <a:r>
              <a:rPr lang="ru-RU" dirty="0" smtClean="0"/>
              <a:t> + </a:t>
            </a:r>
            <a:r>
              <a:rPr lang="ru-RU" dirty="0" err="1" smtClean="0"/>
              <a:t>Т</a:t>
            </a:r>
            <a:r>
              <a:rPr lang="ru-RU" baseline="-25000" dirty="0" err="1" smtClean="0"/>
              <a:t>ен</a:t>
            </a:r>
            <a:r>
              <a:rPr lang="ru-RU" dirty="0" smtClean="0"/>
              <a:t> +</a:t>
            </a:r>
            <a:r>
              <a:rPr lang="ru-RU" dirty="0" err="1" smtClean="0"/>
              <a:t>Т</a:t>
            </a:r>
            <a:r>
              <a:rPr lang="ru-RU" baseline="-25000" dirty="0" err="1" smtClean="0"/>
              <a:t>ото</a:t>
            </a:r>
            <a:r>
              <a:rPr lang="ru-RU" dirty="0" smtClean="0"/>
              <a:t>, </a:t>
            </a:r>
          </a:p>
          <a:p>
            <a:pPr>
              <a:buNone/>
            </a:pPr>
            <a:r>
              <a:rPr lang="ru-RU" dirty="0" smtClean="0"/>
              <a:t>где Т</a:t>
            </a:r>
            <a:r>
              <a:rPr lang="ru-RU" baseline="-25000" dirty="0" smtClean="0"/>
              <a:t>оп</a:t>
            </a:r>
            <a:r>
              <a:rPr lang="ru-RU" dirty="0" smtClean="0"/>
              <a:t> — оперативное время;</a:t>
            </a:r>
          </a:p>
          <a:p>
            <a:pPr>
              <a:buNone/>
            </a:pPr>
            <a:r>
              <a:rPr lang="ru-RU" dirty="0" err="1" smtClean="0"/>
              <a:t>Т</a:t>
            </a:r>
            <a:r>
              <a:rPr lang="ru-RU" baseline="-25000" dirty="0" err="1" smtClean="0"/>
              <a:t>пз</a:t>
            </a:r>
            <a:r>
              <a:rPr lang="ru-RU" dirty="0" smtClean="0"/>
              <a:t> — подготовительно-заключительное время при обработке новой партии деталей;</a:t>
            </a:r>
          </a:p>
          <a:p>
            <a:pPr>
              <a:buNone/>
            </a:pPr>
            <a:r>
              <a:rPr lang="ru-RU" dirty="0" err="1" smtClean="0"/>
              <a:t>Т</a:t>
            </a:r>
            <a:r>
              <a:rPr lang="ru-RU" baseline="-25000" dirty="0" err="1" smtClean="0"/>
              <a:t>ен</a:t>
            </a:r>
            <a:r>
              <a:rPr lang="ru-RU" dirty="0" smtClean="0"/>
              <a:t> — время на отдых и естественные надобности рабочих;</a:t>
            </a:r>
          </a:p>
          <a:p>
            <a:pPr>
              <a:buNone/>
            </a:pPr>
            <a:r>
              <a:rPr lang="ru-RU" dirty="0" err="1" smtClean="0"/>
              <a:t>Т</a:t>
            </a:r>
            <a:r>
              <a:rPr lang="ru-RU" baseline="-25000" dirty="0" err="1" smtClean="0"/>
              <a:t>ото</a:t>
            </a:r>
            <a:r>
              <a:rPr lang="ru-RU" dirty="0" smtClean="0"/>
              <a:t> — время организационного и технического обслуживания</a:t>
            </a:r>
          </a:p>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ru-RU" dirty="0" smtClean="0">
                <a:latin typeface="Times New Roman" pitchFamily="18" charset="0"/>
                <a:cs typeface="Times New Roman" pitchFamily="18" charset="0"/>
              </a:rPr>
              <a:t>Оперативное время (Т</a:t>
            </a:r>
            <a:r>
              <a:rPr lang="ru-RU" baseline="-25000" dirty="0" smtClean="0">
                <a:latin typeface="Times New Roman" pitchFamily="18" charset="0"/>
                <a:cs typeface="Times New Roman" pitchFamily="18" charset="0"/>
              </a:rPr>
              <a:t>оп</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755576" y="1844824"/>
            <a:ext cx="7931224" cy="4281339"/>
          </a:xfrm>
        </p:spPr>
        <p:txBody>
          <a:bodyPr>
            <a:normAutofit fontScale="92500" lnSpcReduction="20000"/>
          </a:bodyPr>
          <a:lstStyle/>
          <a:p>
            <a:pPr algn="ctr"/>
            <a:r>
              <a:rPr lang="ru-RU" sz="2600" dirty="0" smtClean="0">
                <a:latin typeface="Times New Roman" pitchFamily="18" charset="0"/>
                <a:cs typeface="Times New Roman" pitchFamily="18" charset="0"/>
              </a:rPr>
              <a:t>Т</a:t>
            </a:r>
            <a:r>
              <a:rPr lang="ru-RU" sz="2600" baseline="-25000" dirty="0" smtClean="0">
                <a:latin typeface="Times New Roman" pitchFamily="18" charset="0"/>
                <a:cs typeface="Times New Roman" pitchFamily="18" charset="0"/>
              </a:rPr>
              <a:t>оп</a:t>
            </a:r>
            <a:r>
              <a:rPr lang="ru-RU" sz="2600" dirty="0" smtClean="0">
                <a:latin typeface="Times New Roman" pitchFamily="18" charset="0"/>
                <a:cs typeface="Times New Roman" pitchFamily="18" charset="0"/>
              </a:rPr>
              <a:t> = </a:t>
            </a:r>
            <a:r>
              <a:rPr lang="ru-RU" sz="2600" dirty="0" err="1" smtClean="0">
                <a:latin typeface="Times New Roman" pitchFamily="18" charset="0"/>
                <a:cs typeface="Times New Roman" pitchFamily="18" charset="0"/>
              </a:rPr>
              <a:t>Т</a:t>
            </a:r>
            <a:r>
              <a:rPr lang="ru-RU" sz="2600" baseline="-25000" dirty="0" err="1" smtClean="0">
                <a:latin typeface="Times New Roman" pitchFamily="18" charset="0"/>
                <a:cs typeface="Times New Roman" pitchFamily="18" charset="0"/>
              </a:rPr>
              <a:t>ос</a:t>
            </a:r>
            <a:r>
              <a:rPr lang="ru-RU" sz="2600" dirty="0" smtClean="0">
                <a:latin typeface="Times New Roman" pitchFamily="18" charset="0"/>
                <a:cs typeface="Times New Roman" pitchFamily="18" charset="0"/>
              </a:rPr>
              <a:t> + </a:t>
            </a:r>
            <a:r>
              <a:rPr lang="ru-RU" sz="2600" dirty="0" err="1" smtClean="0">
                <a:latin typeface="Times New Roman" pitchFamily="18" charset="0"/>
                <a:cs typeface="Times New Roman" pitchFamily="18" charset="0"/>
              </a:rPr>
              <a:t>Т</a:t>
            </a:r>
            <a:r>
              <a:rPr lang="ru-RU" sz="2600" baseline="-25000" dirty="0" err="1" smtClean="0">
                <a:latin typeface="Times New Roman" pitchFamily="18" charset="0"/>
                <a:cs typeface="Times New Roman" pitchFamily="18" charset="0"/>
              </a:rPr>
              <a:t>в</a:t>
            </a:r>
            <a:r>
              <a:rPr lang="ru-RU" sz="2600" baseline="-25000" dirty="0" smtClean="0">
                <a:latin typeface="Times New Roman" pitchFamily="18" charset="0"/>
                <a:cs typeface="Times New Roman" pitchFamily="18" charset="0"/>
              </a:rPr>
              <a:t>,</a:t>
            </a:r>
            <a:r>
              <a:rPr lang="ru-RU" sz="2600" dirty="0" smtClean="0">
                <a:latin typeface="Times New Roman" pitchFamily="18" charset="0"/>
                <a:cs typeface="Times New Roman" pitchFamily="18" charset="0"/>
              </a:rPr>
              <a:t> где</a:t>
            </a:r>
          </a:p>
          <a:p>
            <a:pPr>
              <a:buNone/>
            </a:pP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ос</a:t>
            </a:r>
            <a:r>
              <a:rPr lang="ru-RU" baseline="-25000"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основное и </a:t>
            </a: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в</a:t>
            </a:r>
            <a:r>
              <a:rPr lang="ru-RU" baseline="-25000"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вспомогательное время</a:t>
            </a:r>
          </a:p>
          <a:p>
            <a:r>
              <a:rPr lang="ru-RU" dirty="0" smtClean="0">
                <a:latin typeface="Times New Roman" pitchFamily="18" charset="0"/>
                <a:cs typeface="Times New Roman" pitchFamily="18" charset="0"/>
              </a:rPr>
              <a:t>Основное время - это непосредственное время обработки или выполнения работы.</a:t>
            </a:r>
          </a:p>
          <a:p>
            <a:r>
              <a:rPr lang="ru-RU" dirty="0" smtClean="0">
                <a:latin typeface="Times New Roman" pitchFamily="18" charset="0"/>
                <a:cs typeface="Times New Roman" pitchFamily="18" charset="0"/>
              </a:rPr>
              <a:t>Вспомогательное время:</a:t>
            </a:r>
          </a:p>
          <a:p>
            <a:pPr algn="ctr">
              <a:buNone/>
            </a:pPr>
            <a:r>
              <a:rPr lang="ru-RU" sz="2600" dirty="0" err="1" smtClean="0">
                <a:latin typeface="Times New Roman" pitchFamily="18" charset="0"/>
                <a:cs typeface="Times New Roman" pitchFamily="18" charset="0"/>
              </a:rPr>
              <a:t>Т</a:t>
            </a:r>
            <a:r>
              <a:rPr lang="ru-RU" sz="2600" baseline="-25000" dirty="0" err="1" smtClean="0">
                <a:latin typeface="Times New Roman" pitchFamily="18" charset="0"/>
                <a:cs typeface="Times New Roman" pitchFamily="18" charset="0"/>
              </a:rPr>
              <a:t>в</a:t>
            </a:r>
            <a:r>
              <a:rPr lang="ru-RU" sz="2600" dirty="0" smtClean="0">
                <a:latin typeface="Times New Roman" pitchFamily="18" charset="0"/>
                <a:cs typeface="Times New Roman" pitchFamily="18" charset="0"/>
              </a:rPr>
              <a:t> = Т</a:t>
            </a:r>
            <a:r>
              <a:rPr lang="ru-RU" sz="2600" baseline="-25000" dirty="0" smtClean="0">
                <a:latin typeface="Times New Roman" pitchFamily="18" charset="0"/>
                <a:cs typeface="Times New Roman" pitchFamily="18" charset="0"/>
              </a:rPr>
              <a:t>у</a:t>
            </a:r>
            <a:r>
              <a:rPr lang="ru-RU" sz="2600" dirty="0" smtClean="0">
                <a:latin typeface="Times New Roman" pitchFamily="18" charset="0"/>
                <a:cs typeface="Times New Roman" pitchFamily="18" charset="0"/>
              </a:rPr>
              <a:t> + </a:t>
            </a:r>
            <a:r>
              <a:rPr lang="ru-RU" sz="2600" dirty="0" err="1" smtClean="0">
                <a:latin typeface="Times New Roman" pitchFamily="18" charset="0"/>
                <a:cs typeface="Times New Roman" pitchFamily="18" charset="0"/>
              </a:rPr>
              <a:t>Т</a:t>
            </a:r>
            <a:r>
              <a:rPr lang="ru-RU" sz="2600" baseline="-25000" dirty="0" err="1" smtClean="0">
                <a:latin typeface="Times New Roman" pitchFamily="18" charset="0"/>
                <a:cs typeface="Times New Roman" pitchFamily="18" charset="0"/>
              </a:rPr>
              <a:t>з</a:t>
            </a:r>
            <a:r>
              <a:rPr lang="ru-RU" sz="2600" dirty="0" smtClean="0">
                <a:latin typeface="Times New Roman" pitchFamily="18" charset="0"/>
                <a:cs typeface="Times New Roman" pitchFamily="18" charset="0"/>
              </a:rPr>
              <a:t> + Т</a:t>
            </a:r>
            <a:r>
              <a:rPr lang="ru-RU" sz="2600" baseline="-25000" dirty="0" smtClean="0">
                <a:latin typeface="Times New Roman" pitchFamily="18" charset="0"/>
                <a:cs typeface="Times New Roman" pitchFamily="18" charset="0"/>
              </a:rPr>
              <a:t>ок</a:t>
            </a:r>
            <a:r>
              <a:rPr lang="ru-RU" sz="2600"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где Т</a:t>
            </a:r>
            <a:r>
              <a:rPr lang="ru-RU" baseline="-25000" dirty="0" smtClean="0">
                <a:latin typeface="Times New Roman" pitchFamily="18" charset="0"/>
                <a:cs typeface="Times New Roman" pitchFamily="18" charset="0"/>
              </a:rPr>
              <a:t>у</a:t>
            </a:r>
            <a:r>
              <a:rPr lang="ru-RU" dirty="0" smtClean="0">
                <a:latin typeface="Times New Roman" pitchFamily="18" charset="0"/>
                <a:cs typeface="Times New Roman" pitchFamily="18" charset="0"/>
              </a:rPr>
              <a:t> -время установки и снятия детали (сборочной единицы) с оборудования;</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-время закрепления и открепления детали в приспособлении;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Т</a:t>
            </a:r>
            <a:r>
              <a:rPr lang="ru-RU" baseline="-25000" dirty="0" smtClean="0">
                <a:latin typeface="Times New Roman" pitchFamily="18" charset="0"/>
                <a:cs typeface="Times New Roman" pitchFamily="18" charset="0"/>
              </a:rPr>
              <a:t>ок</a:t>
            </a:r>
            <a:r>
              <a:rPr lang="ru-RU" dirty="0" smtClean="0">
                <a:latin typeface="Times New Roman" pitchFamily="18" charset="0"/>
                <a:cs typeface="Times New Roman" pitchFamily="18" charset="0"/>
              </a:rPr>
              <a:t> - время операционного контроля рабочего (с остановкой оборудования) в ходе операции.</a:t>
            </a: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548681"/>
            <a:ext cx="6798734" cy="792087"/>
          </a:xfrm>
        </p:spPr>
        <p:txBody>
          <a:bodyPr/>
          <a:lstStyle/>
          <a:p>
            <a:r>
              <a:rPr lang="ru-RU" dirty="0" smtClean="0">
                <a:latin typeface="Times New Roman" pitchFamily="18" charset="0"/>
                <a:cs typeface="Times New Roman" pitchFamily="18" charset="0"/>
              </a:rPr>
              <a:t>Время перерывов (</a:t>
            </a: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пр</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1176865" y="1700808"/>
            <a:ext cx="6798736" cy="4234325"/>
          </a:xfrm>
        </p:spPr>
        <p:txBody>
          <a:bodyPr>
            <a:normAutofit/>
          </a:bodyPr>
          <a:lstStyle/>
          <a:p>
            <a:pPr algn="ct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пр</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мо</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рт</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р</a:t>
            </a:r>
            <a:r>
              <a:rPr lang="ru-RU" dirty="0" smtClean="0">
                <a:latin typeface="Times New Roman" pitchFamily="18" charset="0"/>
                <a:cs typeface="Times New Roman" pitchFamily="18" charset="0"/>
              </a:rPr>
              <a:t> + Т</a:t>
            </a:r>
            <a:r>
              <a:rPr lang="ru-RU" baseline="-25000" dirty="0" smtClean="0">
                <a:latin typeface="Times New Roman" pitchFamily="18" charset="0"/>
                <a:cs typeface="Times New Roman" pitchFamily="18" charset="0"/>
              </a:rPr>
              <a:t>орг</a:t>
            </a:r>
            <a:r>
              <a:rPr lang="ru-RU" dirty="0" smtClean="0">
                <a:latin typeface="Times New Roman" pitchFamily="18" charset="0"/>
                <a:cs typeface="Times New Roman" pitchFamily="18" charset="0"/>
              </a:rPr>
              <a:t>.</a:t>
            </a:r>
          </a:p>
          <a:p>
            <a:pPr marL="0" indent="0" algn="ctr">
              <a:buNone/>
            </a:pPr>
            <a:endParaRPr lang="ru-RU" dirty="0" smtClean="0">
              <a:latin typeface="Times New Roman" pitchFamily="18" charset="0"/>
              <a:cs typeface="Times New Roman" pitchFamily="18" charset="0"/>
            </a:endParaRPr>
          </a:p>
          <a:p>
            <a:pPr marL="0" indent="0" algn="ctr">
              <a:buNone/>
            </a:pP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рт</a:t>
            </a:r>
            <a:r>
              <a:rPr lang="ru-RU" baseline="-25000"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время, соответствующее режиму труда,</a:t>
            </a:r>
          </a:p>
          <a:p>
            <a:pPr indent="0" algn="just">
              <a:spcBef>
                <a:spcPts val="0"/>
              </a:spcBef>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мо</a:t>
            </a:r>
            <a:r>
              <a:rPr lang="ru-RU" baseline="-25000"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время межоперационного </a:t>
            </a:r>
            <a:r>
              <a:rPr lang="ru-RU" dirty="0" err="1" smtClean="0">
                <a:latin typeface="Times New Roman" pitchFamily="18" charset="0"/>
                <a:cs typeface="Times New Roman" pitchFamily="18" charset="0"/>
              </a:rPr>
              <a:t>пролеживания</a:t>
            </a:r>
            <a:r>
              <a:rPr lang="ru-RU" dirty="0" smtClean="0">
                <a:latin typeface="Times New Roman" pitchFamily="18" charset="0"/>
                <a:cs typeface="Times New Roman" pitchFamily="18" charset="0"/>
              </a:rPr>
              <a:t> детали </a:t>
            </a:r>
          </a:p>
          <a:p>
            <a:pPr indent="0" algn="just">
              <a:spcBef>
                <a:spcPts val="0"/>
              </a:spcBef>
              <a:buNone/>
            </a:pP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р</a:t>
            </a:r>
            <a:r>
              <a:rPr lang="ru-RU" baseline="-25000"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время перерывов на межремонтное обслуживание и осмотры оборудования </a:t>
            </a:r>
          </a:p>
          <a:p>
            <a:pPr indent="0" algn="just">
              <a:spcBef>
                <a:spcPts val="0"/>
              </a:spcBef>
              <a:buNone/>
            </a:pPr>
            <a:r>
              <a:rPr lang="ru-RU" dirty="0" smtClean="0">
                <a:latin typeface="Times New Roman" pitchFamily="18" charset="0"/>
                <a:cs typeface="Times New Roman" pitchFamily="18" charset="0"/>
              </a:rPr>
              <a:t>Т</a:t>
            </a:r>
            <a:r>
              <a:rPr lang="ru-RU" baseline="-25000" dirty="0" smtClean="0">
                <a:latin typeface="Times New Roman" pitchFamily="18" charset="0"/>
                <a:cs typeface="Times New Roman" pitchFamily="18" charset="0"/>
              </a:rPr>
              <a:t>орг-</a:t>
            </a:r>
            <a:r>
              <a:rPr lang="ru-RU" dirty="0" smtClean="0">
                <a:latin typeface="Times New Roman" pitchFamily="18" charset="0"/>
                <a:cs typeface="Times New Roman" pitchFamily="18" charset="0"/>
              </a:rPr>
              <a:t> время перерывов, связанных с недостатками организации производства</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Промышленное производство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928662" y="2490135"/>
            <a:ext cx="7429551" cy="3444997"/>
          </a:xfrm>
        </p:spPr>
        <p:txBody>
          <a:bodyPr>
            <a:normAutofit/>
          </a:bodyPr>
          <a:lstStyle/>
          <a:p>
            <a:r>
              <a:rPr lang="ru-RU" sz="3600" dirty="0" smtClean="0">
                <a:latin typeface="Times New Roman" pitchFamily="18" charset="0"/>
                <a:cs typeface="Times New Roman" pitchFamily="18" charset="0"/>
              </a:rPr>
              <a:t>это сложный процесс превращения сырья, материалов,</a:t>
            </a:r>
            <a:r>
              <a:rPr lang="en-US" sz="36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полуфабрикатов и других предметов труда в готовую продукцию, удовлетворяющую потребностям рынка</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620689"/>
            <a:ext cx="6798734" cy="1224135"/>
          </a:xfrm>
        </p:spPr>
        <p:txBody>
          <a:bodyPr>
            <a:normAutofit fontScale="90000"/>
          </a:bodyPr>
          <a:lstStyle/>
          <a:p>
            <a:r>
              <a:rPr lang="ru-RU" dirty="0" smtClean="0">
                <a:latin typeface="Times New Roman" pitchFamily="18" charset="0"/>
                <a:cs typeface="Times New Roman" pitchFamily="18" charset="0"/>
              </a:rPr>
              <a:t>Время межоперационного </a:t>
            </a:r>
            <a:r>
              <a:rPr lang="ru-RU" dirty="0" err="1" smtClean="0">
                <a:latin typeface="Times New Roman" pitchFamily="18" charset="0"/>
                <a:cs typeface="Times New Roman" pitchFamily="18" charset="0"/>
              </a:rPr>
              <a:t>пролеживания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мо</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ct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мо</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пар</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ож</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Т</a:t>
            </a:r>
            <a:r>
              <a:rPr lang="ru-RU" baseline="-25000" dirty="0" err="1" smtClean="0">
                <a:latin typeface="Times New Roman" pitchFamily="18" charset="0"/>
                <a:cs typeface="Times New Roman" pitchFamily="18" charset="0"/>
              </a:rPr>
              <a:t>кп</a:t>
            </a:r>
            <a:r>
              <a:rPr lang="ru-RU" dirty="0">
                <a:latin typeface="Times New Roman" pitchFamily="18" charset="0"/>
                <a:cs typeface="Times New Roman" pitchFamily="18" charset="0"/>
              </a:rPr>
              <a:t>,</a:t>
            </a:r>
            <a:r>
              <a:rPr lang="ru-RU" dirty="0" smtClean="0">
                <a:latin typeface="Times New Roman" pitchFamily="18" charset="0"/>
                <a:cs typeface="Times New Roman" pitchFamily="18" charset="0"/>
              </a:rPr>
              <a:t> где</a:t>
            </a:r>
          </a:p>
          <a:p>
            <a:pPr>
              <a:buNone/>
            </a:pPr>
            <a:r>
              <a:rPr lang="ru-RU" dirty="0" smtClean="0"/>
              <a:t>Т</a:t>
            </a:r>
            <a:r>
              <a:rPr lang="ru-RU" baseline="-25000" dirty="0" smtClean="0"/>
              <a:t>пар-</a:t>
            </a:r>
            <a:r>
              <a:rPr lang="ru-RU" dirty="0" smtClean="0"/>
              <a:t>время перерывов </a:t>
            </a:r>
            <a:r>
              <a:rPr lang="ru-RU" dirty="0" err="1" smtClean="0"/>
              <a:t>партионности</a:t>
            </a:r>
            <a:r>
              <a:rPr lang="ru-RU" dirty="0" smtClean="0"/>
              <a:t> , </a:t>
            </a:r>
          </a:p>
          <a:p>
            <a:pPr>
              <a:buNone/>
            </a:pPr>
            <a:r>
              <a:rPr lang="ru-RU" dirty="0" err="1" smtClean="0"/>
              <a:t>Т</a:t>
            </a:r>
            <a:r>
              <a:rPr lang="ru-RU" baseline="-25000" dirty="0" err="1" smtClean="0"/>
              <a:t>ож</a:t>
            </a:r>
            <a:r>
              <a:rPr lang="ru-RU" baseline="-25000" dirty="0" smtClean="0"/>
              <a:t>-</a:t>
            </a:r>
            <a:r>
              <a:rPr lang="ru-RU" dirty="0" smtClean="0"/>
              <a:t> время перерывов ожидания </a:t>
            </a:r>
          </a:p>
          <a:p>
            <a:pPr>
              <a:buNone/>
            </a:pPr>
            <a:r>
              <a:rPr lang="ru-RU" dirty="0" err="1" smtClean="0"/>
              <a:t>Т</a:t>
            </a:r>
            <a:r>
              <a:rPr lang="ru-RU" baseline="-25000" dirty="0" err="1" smtClean="0"/>
              <a:t>кп</a:t>
            </a:r>
            <a:r>
              <a:rPr lang="ru-RU" baseline="-25000" dirty="0" smtClean="0"/>
              <a:t>-</a:t>
            </a:r>
            <a:r>
              <a:rPr lang="ru-RU" dirty="0" smtClean="0"/>
              <a:t> время перерывов комплектования</a:t>
            </a: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404665"/>
            <a:ext cx="6798734" cy="576063"/>
          </a:xfrm>
        </p:spPr>
        <p:txBody>
          <a:bodyPr>
            <a:normAutofit fontScale="90000"/>
          </a:bodyPr>
          <a:lstStyle/>
          <a:p>
            <a:r>
              <a:rPr lang="ru-RU" b="1" i="1" dirty="0" smtClean="0">
                <a:solidFill>
                  <a:srgbClr val="000C0C"/>
                </a:solidFill>
                <a:effectLst>
                  <a:outerShdw blurRad="38100" dist="38100" dir="2700000" algn="tl">
                    <a:srgbClr val="FFFFFF"/>
                  </a:outerShdw>
                </a:effectLst>
                <a:latin typeface="Times New Roman" pitchFamily="18" charset="0"/>
                <a:cs typeface="Times New Roman" pitchFamily="18" charset="0"/>
              </a:rPr>
              <a:t>Производственный цикл</a:t>
            </a:r>
            <a:r>
              <a:rPr lang="ru-RU" b="1" dirty="0" smtClean="0">
                <a:solidFill>
                  <a:srgbClr val="000C0C"/>
                </a:solidFill>
                <a:effectLst>
                  <a:outerShdw blurRad="38100" dist="38100" dir="2700000" algn="tl">
                    <a:srgbClr val="FFFFFF"/>
                  </a:outerShdw>
                </a:effectLst>
                <a:latin typeface="Times New Roman" pitchFamily="18" charset="0"/>
                <a:cs typeface="Times New Roman" pitchFamily="18" charset="0"/>
              </a:rPr>
              <a:t> </a:t>
            </a:r>
            <a:endParaRPr lang="ru-RU" dirty="0"/>
          </a:p>
        </p:txBody>
      </p:sp>
      <p:sp>
        <p:nvSpPr>
          <p:cNvPr id="3" name="Содержимое 2"/>
          <p:cNvSpPr>
            <a:spLocks noGrp="1"/>
          </p:cNvSpPr>
          <p:nvPr>
            <p:ph idx="1"/>
          </p:nvPr>
        </p:nvSpPr>
        <p:spPr>
          <a:xfrm>
            <a:off x="755576" y="1268760"/>
            <a:ext cx="7920879" cy="5040559"/>
          </a:xfrm>
        </p:spPr>
        <p:txBody>
          <a:bodyPr>
            <a:normAutofit fontScale="25000" lnSpcReduction="20000"/>
          </a:bodyPr>
          <a:lstStyle/>
          <a:p>
            <a:pPr algn="ctr"/>
            <a:r>
              <a:rPr lang="ru-RU" sz="12800" dirty="0" err="1" smtClean="0">
                <a:latin typeface="Times New Roman" pitchFamily="18" charset="0"/>
                <a:cs typeface="Times New Roman" pitchFamily="18" charset="0"/>
              </a:rPr>
              <a:t>Т</a:t>
            </a:r>
            <a:r>
              <a:rPr lang="ru-RU" sz="12800" baseline="-25000" dirty="0" err="1" smtClean="0">
                <a:latin typeface="Times New Roman" pitchFamily="18" charset="0"/>
                <a:cs typeface="Times New Roman" pitchFamily="18" charset="0"/>
              </a:rPr>
              <a:t>ц</a:t>
            </a:r>
            <a:r>
              <a:rPr lang="ru-RU" sz="12800" dirty="0" smtClean="0">
                <a:latin typeface="Times New Roman" pitchFamily="18" charset="0"/>
                <a:cs typeface="Times New Roman" pitchFamily="18" charset="0"/>
              </a:rPr>
              <a:t> = </a:t>
            </a:r>
            <a:r>
              <a:rPr lang="ru-RU" sz="12800" dirty="0" err="1" smtClean="0">
                <a:latin typeface="Times New Roman" pitchFamily="18" charset="0"/>
                <a:cs typeface="Times New Roman" pitchFamily="18" charset="0"/>
              </a:rPr>
              <a:t>Т</a:t>
            </a:r>
            <a:r>
              <a:rPr lang="ru-RU" sz="12800" baseline="-25000" dirty="0" err="1" smtClean="0">
                <a:latin typeface="Times New Roman" pitchFamily="18" charset="0"/>
                <a:cs typeface="Times New Roman" pitchFamily="18" charset="0"/>
              </a:rPr>
              <a:t>опр</a:t>
            </a:r>
            <a:r>
              <a:rPr lang="ru-RU" sz="12800" dirty="0" smtClean="0">
                <a:latin typeface="Times New Roman" pitchFamily="18" charset="0"/>
                <a:cs typeface="Times New Roman" pitchFamily="18" charset="0"/>
              </a:rPr>
              <a:t> + Т</a:t>
            </a:r>
            <a:r>
              <a:rPr lang="ru-RU" sz="12800" baseline="-25000" dirty="0" smtClean="0">
                <a:latin typeface="Times New Roman" pitchFamily="18" charset="0"/>
                <a:cs typeface="Times New Roman" pitchFamily="18" charset="0"/>
              </a:rPr>
              <a:t>е</a:t>
            </a:r>
            <a:r>
              <a:rPr lang="ru-RU" sz="12800" dirty="0" smtClean="0">
                <a:latin typeface="Times New Roman" pitchFamily="18" charset="0"/>
                <a:cs typeface="Times New Roman" pitchFamily="18" charset="0"/>
              </a:rPr>
              <a:t> + </a:t>
            </a:r>
            <a:r>
              <a:rPr lang="ru-RU" sz="12800" dirty="0" err="1" smtClean="0">
                <a:latin typeface="Times New Roman" pitchFamily="18" charset="0"/>
                <a:cs typeface="Times New Roman" pitchFamily="18" charset="0"/>
              </a:rPr>
              <a:t>Т</a:t>
            </a:r>
            <a:r>
              <a:rPr lang="ru-RU" sz="12800" baseline="-25000" dirty="0" err="1" smtClean="0">
                <a:latin typeface="Times New Roman" pitchFamily="18" charset="0"/>
                <a:cs typeface="Times New Roman" pitchFamily="18" charset="0"/>
              </a:rPr>
              <a:t>мо</a:t>
            </a:r>
            <a:r>
              <a:rPr lang="ru-RU" sz="12800" dirty="0" smtClean="0">
                <a:latin typeface="Times New Roman" pitchFamily="18" charset="0"/>
                <a:cs typeface="Times New Roman" pitchFamily="18" charset="0"/>
              </a:rPr>
              <a:t> + </a:t>
            </a:r>
            <a:r>
              <a:rPr lang="ru-RU" sz="12800" dirty="0" err="1" smtClean="0">
                <a:latin typeface="Times New Roman" pitchFamily="18" charset="0"/>
                <a:cs typeface="Times New Roman" pitchFamily="18" charset="0"/>
              </a:rPr>
              <a:t>Т</a:t>
            </a:r>
            <a:r>
              <a:rPr lang="ru-RU" sz="12800" baseline="-25000" dirty="0" err="1" smtClean="0">
                <a:latin typeface="Times New Roman" pitchFamily="18" charset="0"/>
                <a:cs typeface="Times New Roman" pitchFamily="18" charset="0"/>
              </a:rPr>
              <a:t>рт</a:t>
            </a:r>
            <a:r>
              <a:rPr lang="ru-RU" sz="12800" dirty="0" smtClean="0">
                <a:latin typeface="Times New Roman" pitchFamily="18" charset="0"/>
                <a:cs typeface="Times New Roman" pitchFamily="18" charset="0"/>
              </a:rPr>
              <a:t> + </a:t>
            </a:r>
            <a:r>
              <a:rPr lang="ru-RU" sz="12800" dirty="0" err="1" smtClean="0">
                <a:latin typeface="Times New Roman" pitchFamily="18" charset="0"/>
                <a:cs typeface="Times New Roman" pitchFamily="18" charset="0"/>
              </a:rPr>
              <a:t>Т</a:t>
            </a:r>
            <a:r>
              <a:rPr lang="ru-RU" sz="12800" baseline="-25000" dirty="0" err="1" smtClean="0">
                <a:latin typeface="Times New Roman" pitchFamily="18" charset="0"/>
                <a:cs typeface="Times New Roman" pitchFamily="18" charset="0"/>
              </a:rPr>
              <a:t>р</a:t>
            </a:r>
            <a:r>
              <a:rPr lang="ru-RU" sz="12800" dirty="0" smtClean="0">
                <a:latin typeface="Times New Roman" pitchFamily="18" charset="0"/>
                <a:cs typeface="Times New Roman" pitchFamily="18" charset="0"/>
              </a:rPr>
              <a:t> + Т</a:t>
            </a:r>
            <a:r>
              <a:rPr lang="ru-RU" sz="12800" baseline="-25000" dirty="0" smtClean="0">
                <a:latin typeface="Times New Roman" pitchFamily="18" charset="0"/>
                <a:cs typeface="Times New Roman" pitchFamily="18" charset="0"/>
              </a:rPr>
              <a:t>орг</a:t>
            </a:r>
            <a:r>
              <a:rPr lang="ru-RU" sz="12800" dirty="0" smtClean="0">
                <a:latin typeface="Times New Roman" pitchFamily="18" charset="0"/>
                <a:cs typeface="Times New Roman" pitchFamily="18" charset="0"/>
              </a:rPr>
              <a:t>.</a:t>
            </a:r>
          </a:p>
          <a:p>
            <a:pPr algn="ctr"/>
            <a:r>
              <a:rPr lang="ru-RU" sz="12800" dirty="0" err="1" smtClean="0">
                <a:latin typeface="Times New Roman" pitchFamily="18" charset="0"/>
                <a:cs typeface="Times New Roman" pitchFamily="18" charset="0"/>
              </a:rPr>
              <a:t>Т</a:t>
            </a:r>
            <a:r>
              <a:rPr lang="ru-RU" sz="12800" baseline="-25000" dirty="0" err="1" smtClean="0">
                <a:latin typeface="Times New Roman" pitchFamily="18" charset="0"/>
                <a:cs typeface="Times New Roman" pitchFamily="18" charset="0"/>
              </a:rPr>
              <a:t>ц</a:t>
            </a:r>
            <a:r>
              <a:rPr lang="ru-RU" sz="12800" dirty="0" smtClean="0">
                <a:latin typeface="Times New Roman" pitchFamily="18" charset="0"/>
                <a:cs typeface="Times New Roman" pitchFamily="18" charset="0"/>
              </a:rPr>
              <a:t> = (</a:t>
            </a:r>
            <a:r>
              <a:rPr lang="ru-RU" sz="12800" dirty="0" err="1" smtClean="0">
                <a:latin typeface="Times New Roman" pitchFamily="18" charset="0"/>
                <a:cs typeface="Times New Roman" pitchFamily="18" charset="0"/>
              </a:rPr>
              <a:t>Т</a:t>
            </a:r>
            <a:r>
              <a:rPr lang="ru-RU" sz="12800" baseline="-25000" dirty="0" err="1" smtClean="0">
                <a:latin typeface="Times New Roman" pitchFamily="18" charset="0"/>
                <a:cs typeface="Times New Roman" pitchFamily="18" charset="0"/>
              </a:rPr>
              <a:t>шк</a:t>
            </a:r>
            <a:r>
              <a:rPr lang="ru-RU" sz="12800" dirty="0" smtClean="0">
                <a:latin typeface="Times New Roman" pitchFamily="18" charset="0"/>
                <a:cs typeface="Times New Roman" pitchFamily="18" charset="0"/>
              </a:rPr>
              <a:t> + </a:t>
            </a:r>
            <a:r>
              <a:rPr lang="ru-RU" sz="12800" dirty="0" err="1" smtClean="0">
                <a:latin typeface="Times New Roman" pitchFamily="18" charset="0"/>
                <a:cs typeface="Times New Roman" pitchFamily="18" charset="0"/>
              </a:rPr>
              <a:t>Т</a:t>
            </a:r>
            <a:r>
              <a:rPr lang="ru-RU" sz="12800" baseline="-25000" dirty="0" err="1" smtClean="0">
                <a:latin typeface="Times New Roman" pitchFamily="18" charset="0"/>
                <a:cs typeface="Times New Roman" pitchFamily="18" charset="0"/>
              </a:rPr>
              <a:t>мо</a:t>
            </a:r>
            <a:r>
              <a:rPr lang="ru-RU" sz="12800" dirty="0" smtClean="0">
                <a:latin typeface="Times New Roman" pitchFamily="18" charset="0"/>
                <a:cs typeface="Times New Roman" pitchFamily="18" charset="0"/>
              </a:rPr>
              <a:t>) </a:t>
            </a:r>
            <a:r>
              <a:rPr lang="ru-RU" sz="12800" dirty="0" err="1" smtClean="0">
                <a:latin typeface="Times New Roman" pitchFamily="18" charset="0"/>
                <a:cs typeface="Times New Roman" pitchFamily="18" charset="0"/>
              </a:rPr>
              <a:t>к</a:t>
            </a:r>
            <a:r>
              <a:rPr lang="ru-RU" sz="12800" baseline="-25000" dirty="0" err="1" smtClean="0">
                <a:latin typeface="Times New Roman" pitchFamily="18" charset="0"/>
                <a:cs typeface="Times New Roman" pitchFamily="18" charset="0"/>
              </a:rPr>
              <a:t>пе</a:t>
            </a:r>
            <a:r>
              <a:rPr lang="ru-RU" sz="12800" dirty="0" err="1" smtClean="0">
                <a:latin typeface="Times New Roman" pitchFamily="18" charset="0"/>
                <a:cs typeface="Times New Roman" pitchFamily="18" charset="0"/>
              </a:rPr>
              <a:t>р</a:t>
            </a:r>
            <a:r>
              <a:rPr lang="ru-RU" sz="12800" dirty="0" smtClean="0">
                <a:latin typeface="Times New Roman" pitchFamily="18" charset="0"/>
                <a:cs typeface="Times New Roman" pitchFamily="18" charset="0"/>
              </a:rPr>
              <a:t> </a:t>
            </a:r>
            <a:r>
              <a:rPr lang="ru-RU" sz="12800" dirty="0" err="1" smtClean="0">
                <a:latin typeface="Times New Roman" pitchFamily="18" charset="0"/>
                <a:cs typeface="Times New Roman" pitchFamily="18" charset="0"/>
              </a:rPr>
              <a:t>к</a:t>
            </a:r>
            <a:r>
              <a:rPr lang="ru-RU" sz="12800" baseline="-25000" dirty="0" err="1" smtClean="0">
                <a:latin typeface="Times New Roman" pitchFamily="18" charset="0"/>
                <a:cs typeface="Times New Roman" pitchFamily="18" charset="0"/>
              </a:rPr>
              <a:t>ор</a:t>
            </a:r>
            <a:r>
              <a:rPr lang="ru-RU" sz="12800" dirty="0" smtClean="0">
                <a:latin typeface="Times New Roman" pitchFamily="18" charset="0"/>
                <a:cs typeface="Times New Roman" pitchFamily="18" charset="0"/>
              </a:rPr>
              <a:t> + Т</a:t>
            </a:r>
            <a:r>
              <a:rPr lang="ru-RU" sz="12800" baseline="-25000" dirty="0" smtClean="0">
                <a:latin typeface="Times New Roman" pitchFamily="18" charset="0"/>
                <a:cs typeface="Times New Roman" pitchFamily="18" charset="0"/>
              </a:rPr>
              <a:t>е</a:t>
            </a:r>
            <a:r>
              <a:rPr lang="ru-RU" sz="12800" dirty="0" smtClean="0">
                <a:latin typeface="Times New Roman" pitchFamily="18" charset="0"/>
                <a:cs typeface="Times New Roman" pitchFamily="18" charset="0"/>
              </a:rPr>
              <a:t>, где</a:t>
            </a:r>
          </a:p>
          <a:p>
            <a:pPr>
              <a:buNone/>
            </a:pPr>
            <a:r>
              <a:rPr lang="ru-RU" sz="11200" dirty="0" err="1" smtClean="0">
                <a:latin typeface="Times New Roman" pitchFamily="18" charset="0"/>
                <a:cs typeface="Times New Roman" pitchFamily="18" charset="0"/>
              </a:rPr>
              <a:t>к</a:t>
            </a:r>
            <a:r>
              <a:rPr lang="ru-RU" sz="11200" baseline="-25000" dirty="0" err="1" smtClean="0">
                <a:latin typeface="Times New Roman" pitchFamily="18" charset="0"/>
                <a:cs typeface="Times New Roman" pitchFamily="18" charset="0"/>
              </a:rPr>
              <a:t>пер</a:t>
            </a:r>
            <a:r>
              <a:rPr lang="ru-RU" sz="11200" dirty="0" smtClean="0">
                <a:latin typeface="Times New Roman" pitchFamily="18" charset="0"/>
                <a:cs typeface="Times New Roman" pitchFamily="18" charset="0"/>
              </a:rPr>
              <a:t> - коэффициент перевода рабочих дней в календарные (отношение числа календарных дней (</a:t>
            </a:r>
            <a:r>
              <a:rPr lang="ru-RU" sz="11200" dirty="0" err="1" smtClean="0">
                <a:latin typeface="Times New Roman" pitchFamily="18" charset="0"/>
                <a:cs typeface="Times New Roman" pitchFamily="18" charset="0"/>
              </a:rPr>
              <a:t>D</a:t>
            </a:r>
            <a:r>
              <a:rPr lang="ru-RU" sz="11200" baseline="-25000" dirty="0" err="1" smtClean="0">
                <a:latin typeface="Times New Roman" pitchFamily="18" charset="0"/>
                <a:cs typeface="Times New Roman" pitchFamily="18" charset="0"/>
              </a:rPr>
              <a:t>к</a:t>
            </a:r>
            <a:r>
              <a:rPr lang="ru-RU" sz="11200" dirty="0" smtClean="0">
                <a:latin typeface="Times New Roman" pitchFamily="18" charset="0"/>
                <a:cs typeface="Times New Roman" pitchFamily="18" charset="0"/>
              </a:rPr>
              <a:t>) к числу рабочих дней в году (</a:t>
            </a:r>
            <a:r>
              <a:rPr lang="ru-RU" sz="11200" dirty="0" err="1" smtClean="0">
                <a:latin typeface="Times New Roman" pitchFamily="18" charset="0"/>
                <a:cs typeface="Times New Roman" pitchFamily="18" charset="0"/>
              </a:rPr>
              <a:t>D</a:t>
            </a:r>
            <a:r>
              <a:rPr lang="ru-RU" sz="11200" baseline="-25000" dirty="0" err="1" smtClean="0">
                <a:latin typeface="Times New Roman" pitchFamily="18" charset="0"/>
                <a:cs typeface="Times New Roman" pitchFamily="18" charset="0"/>
              </a:rPr>
              <a:t>р</a:t>
            </a:r>
            <a:r>
              <a:rPr lang="ru-RU" sz="11200" dirty="0" smtClean="0">
                <a:latin typeface="Times New Roman" pitchFamily="18" charset="0"/>
                <a:cs typeface="Times New Roman" pitchFamily="18" charset="0"/>
              </a:rPr>
              <a:t>), </a:t>
            </a:r>
          </a:p>
          <a:p>
            <a:pPr>
              <a:buNone/>
            </a:pPr>
            <a:r>
              <a:rPr lang="ru-RU" sz="11200" dirty="0" err="1" smtClean="0">
                <a:latin typeface="Times New Roman" pitchFamily="18" charset="0"/>
                <a:cs typeface="Times New Roman" pitchFamily="18" charset="0"/>
              </a:rPr>
              <a:t>к</a:t>
            </a:r>
            <a:r>
              <a:rPr lang="ru-RU" sz="11200" baseline="-25000" dirty="0" err="1" smtClean="0">
                <a:latin typeface="Times New Roman" pitchFamily="18" charset="0"/>
                <a:cs typeface="Times New Roman" pitchFamily="18" charset="0"/>
              </a:rPr>
              <a:t>пер</a:t>
            </a:r>
            <a:r>
              <a:rPr lang="ru-RU" sz="11200" dirty="0" err="1" smtClean="0">
                <a:latin typeface="Times New Roman" pitchFamily="18" charset="0"/>
                <a:cs typeface="Times New Roman" pitchFamily="18" charset="0"/>
              </a:rPr>
              <a:t>=D</a:t>
            </a:r>
            <a:r>
              <a:rPr lang="ru-RU" sz="11200" baseline="-25000" dirty="0" err="1" smtClean="0">
                <a:latin typeface="Times New Roman" pitchFamily="18" charset="0"/>
                <a:cs typeface="Times New Roman" pitchFamily="18" charset="0"/>
              </a:rPr>
              <a:t>к</a:t>
            </a:r>
            <a:r>
              <a:rPr lang="ru-RU" sz="11200" dirty="0" smtClean="0">
                <a:latin typeface="Times New Roman" pitchFamily="18" charset="0"/>
                <a:cs typeface="Times New Roman" pitchFamily="18" charset="0"/>
              </a:rPr>
              <a:t>/</a:t>
            </a:r>
            <a:r>
              <a:rPr lang="ru-RU" sz="11200" dirty="0" err="1" smtClean="0">
                <a:latin typeface="Times New Roman" pitchFamily="18" charset="0"/>
                <a:cs typeface="Times New Roman" pitchFamily="18" charset="0"/>
              </a:rPr>
              <a:t>D</a:t>
            </a:r>
            <a:r>
              <a:rPr lang="ru-RU" sz="11200" baseline="-25000" dirty="0" err="1" smtClean="0">
                <a:latin typeface="Times New Roman" pitchFamily="18" charset="0"/>
                <a:cs typeface="Times New Roman" pitchFamily="18" charset="0"/>
              </a:rPr>
              <a:t>р</a:t>
            </a:r>
            <a:r>
              <a:rPr lang="ru-RU" sz="11200" dirty="0" smtClean="0">
                <a:latin typeface="Times New Roman" pitchFamily="18" charset="0"/>
                <a:cs typeface="Times New Roman" pitchFamily="18" charset="0"/>
              </a:rPr>
              <a:t>);</a:t>
            </a:r>
          </a:p>
          <a:p>
            <a:pPr>
              <a:buNone/>
            </a:pPr>
            <a:r>
              <a:rPr lang="ru-RU" sz="11200" dirty="0" err="1" smtClean="0">
                <a:latin typeface="Times New Roman" pitchFamily="18" charset="0"/>
                <a:cs typeface="Times New Roman" pitchFamily="18" charset="0"/>
              </a:rPr>
              <a:t>к</a:t>
            </a:r>
            <a:r>
              <a:rPr lang="ru-RU" sz="11200" baseline="-25000" dirty="0" err="1" smtClean="0">
                <a:latin typeface="Times New Roman" pitchFamily="18" charset="0"/>
                <a:cs typeface="Times New Roman" pitchFamily="18" charset="0"/>
              </a:rPr>
              <a:t>ор</a:t>
            </a:r>
            <a:r>
              <a:rPr lang="ru-RU" sz="11200" dirty="0" smtClean="0">
                <a:latin typeface="Times New Roman" pitchFamily="18" charset="0"/>
                <a:cs typeface="Times New Roman" pitchFamily="18" charset="0"/>
              </a:rPr>
              <a:t> - коэффициент, учитывающий перерывы на межремонтное обслуживание оборудования и организационные неполадки (обычно 1,15—1,2).</a:t>
            </a:r>
          </a:p>
          <a:p>
            <a:pPr>
              <a:buNone/>
            </a:pP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4000" dirty="0" smtClean="0">
              <a:latin typeface="Times New Roman" pitchFamily="18" charset="0"/>
              <a:cs typeface="Times New Roman" pitchFamily="18" charset="0"/>
            </a:endParaRPr>
          </a:p>
          <a:p>
            <a:endParaRPr lang="ru-RU" sz="40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p:cNvSpPr>
            <a:spLocks noGrp="1"/>
          </p:cNvSpPr>
          <p:nvPr>
            <p:ph idx="1"/>
          </p:nvPr>
        </p:nvSpPr>
        <p:spPr>
          <a:xfrm>
            <a:off x="683568" y="476672"/>
            <a:ext cx="7848872" cy="6048672"/>
          </a:xfrm>
        </p:spPr>
        <p:txBody>
          <a:bodyPr>
            <a:normAutofit fontScale="85000" lnSpcReduction="10000"/>
          </a:bodyPr>
          <a:lstStyle/>
          <a:p>
            <a:pPr indent="449263" algn="just">
              <a:buFont typeface="Wingdings 2" panose="05020102010507070707" pitchFamily="18" charset="2"/>
              <a:buNone/>
            </a:pPr>
            <a:r>
              <a:rPr lang="ru-RU" sz="3200" dirty="0" smtClean="0">
                <a:latin typeface="Arial" panose="020B0604020202020204" pitchFamily="34" charset="0"/>
                <a:ea typeface="Times New Roman" panose="02020603050405020304" pitchFamily="18" charset="0"/>
                <a:cs typeface="Arial" panose="020B0604020202020204" pitchFamily="34" charset="0"/>
              </a:rPr>
              <a:t>Осуществление производственных процессов тесно связано с методами их выполнения. Различают три основных вида организации движения производственных процессов во времени:</a:t>
            </a:r>
          </a:p>
          <a:p>
            <a:pPr indent="449263" algn="just">
              <a:buFont typeface="Arial" panose="020B0604020202020204" pitchFamily="34" charset="0"/>
              <a:buChar char="*"/>
            </a:pPr>
            <a:r>
              <a:rPr lang="ru-RU" sz="3200" dirty="0" smtClean="0">
                <a:latin typeface="Arial" panose="020B0604020202020204" pitchFamily="34" charset="0"/>
                <a:ea typeface="Times New Roman" panose="02020603050405020304" pitchFamily="18" charset="0"/>
                <a:cs typeface="Arial" panose="020B0604020202020204" pitchFamily="34" charset="0"/>
              </a:rPr>
              <a:t>последовательный, характерный для единичной или </a:t>
            </a:r>
            <a:r>
              <a:rPr lang="ru-RU" sz="3200" dirty="0" err="1" smtClean="0">
                <a:latin typeface="Arial" panose="020B0604020202020204" pitchFamily="34" charset="0"/>
                <a:ea typeface="Times New Roman" panose="02020603050405020304" pitchFamily="18" charset="0"/>
                <a:cs typeface="Arial" panose="020B0604020202020204" pitchFamily="34" charset="0"/>
              </a:rPr>
              <a:t>партионной</a:t>
            </a:r>
            <a:r>
              <a:rPr lang="ru-RU" sz="3200" dirty="0" smtClean="0">
                <a:latin typeface="Arial" panose="020B0604020202020204" pitchFamily="34" charset="0"/>
                <a:ea typeface="Times New Roman" panose="02020603050405020304" pitchFamily="18" charset="0"/>
                <a:cs typeface="Arial" panose="020B0604020202020204" pitchFamily="34" charset="0"/>
              </a:rPr>
              <a:t> обработки или сборки изделий;</a:t>
            </a:r>
          </a:p>
          <a:p>
            <a:pPr indent="449263" algn="just">
              <a:buFont typeface="Arial" panose="020B0604020202020204" pitchFamily="34" charset="0"/>
              <a:buChar char="*"/>
            </a:pPr>
            <a:r>
              <a:rPr lang="ru-RU" sz="3200" dirty="0" smtClean="0">
                <a:latin typeface="Arial" panose="020B0604020202020204" pitchFamily="34" charset="0"/>
                <a:ea typeface="Times New Roman" panose="02020603050405020304" pitchFamily="18" charset="0"/>
                <a:cs typeface="Arial" panose="020B0604020202020204" pitchFamily="34" charset="0"/>
              </a:rPr>
              <a:t>параллельный, применяемый в условиях поточной обработки или сборки;</a:t>
            </a:r>
          </a:p>
          <a:p>
            <a:pPr indent="449263" algn="just">
              <a:buFont typeface="Arial" panose="020B0604020202020204" pitchFamily="34" charset="0"/>
              <a:buChar char="*"/>
            </a:pPr>
            <a:r>
              <a:rPr lang="ru-RU" sz="3200" dirty="0" smtClean="0">
                <a:latin typeface="Arial" panose="020B0604020202020204" pitchFamily="34" charset="0"/>
                <a:ea typeface="Times New Roman" panose="02020603050405020304" pitchFamily="18" charset="0"/>
                <a:cs typeface="Arial" panose="020B0604020202020204" pitchFamily="34" charset="0"/>
              </a:rPr>
              <a:t>параллельно-последовательный, используемый в условиях прямоточной обработки или сборки изделий.</a:t>
            </a:r>
          </a:p>
          <a:p>
            <a:pPr indent="449263">
              <a:buFont typeface="Wingdings 2" panose="05020102010507070707" pitchFamily="18" charset="2"/>
              <a:buNone/>
            </a:pPr>
            <a:endParaRPr lang="ru-RU" sz="3200"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3069684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2"/>
          <p:cNvSpPr>
            <a:spLocks noGrp="1"/>
          </p:cNvSpPr>
          <p:nvPr>
            <p:ph idx="1"/>
          </p:nvPr>
        </p:nvSpPr>
        <p:spPr>
          <a:xfrm>
            <a:off x="683568" y="620688"/>
            <a:ext cx="7776864" cy="5616624"/>
          </a:xfrm>
        </p:spPr>
        <p:txBody>
          <a:bodyPr>
            <a:normAutofit fontScale="92500" lnSpcReduction="20000"/>
          </a:bodyPr>
          <a:lstStyle/>
          <a:p>
            <a:pPr>
              <a:buFont typeface="Wingdings 2" panose="05020102010507070707" pitchFamily="18" charset="2"/>
              <a:buNone/>
            </a:pPr>
            <a:r>
              <a:rPr lang="ru-RU" sz="2800" dirty="0" smtClean="0"/>
              <a:t>	</a:t>
            </a:r>
            <a:r>
              <a:rPr lang="ru-RU" sz="2800" dirty="0" smtClean="0">
                <a:latin typeface="Arial" panose="020B0604020202020204" pitchFamily="34" charset="0"/>
                <a:ea typeface="Times New Roman" panose="02020603050405020304" pitchFamily="18" charset="0"/>
                <a:cs typeface="Arial" panose="020B0604020202020204" pitchFamily="34" charset="0"/>
              </a:rPr>
              <a:t>При </a:t>
            </a:r>
            <a:r>
              <a:rPr lang="ru-RU" sz="2800" b="1" u="sng" dirty="0" smtClean="0">
                <a:latin typeface="Arial" panose="020B0604020202020204" pitchFamily="34" charset="0"/>
                <a:ea typeface="Times New Roman" panose="02020603050405020304" pitchFamily="18" charset="0"/>
                <a:cs typeface="Arial" panose="020B0604020202020204" pitchFamily="34" charset="0"/>
              </a:rPr>
              <a:t>последовательном</a:t>
            </a:r>
            <a:r>
              <a:rPr lang="ru-RU" sz="2800" dirty="0" smtClean="0">
                <a:latin typeface="Arial" panose="020B0604020202020204" pitchFamily="34" charset="0"/>
                <a:ea typeface="Times New Roman" panose="02020603050405020304" pitchFamily="18" charset="0"/>
                <a:cs typeface="Arial" panose="020B0604020202020204" pitchFamily="34" charset="0"/>
              </a:rPr>
              <a:t> виде движения производственный заказ – одна деталь, или одна собираемая машина, или партия деталей 1 (серия машин 2) – в процессе их производства переходит на каждую последующую операцию процесса только после окончания обработки (сборки) всех деталей (машин) данной партии (серии) на предыдущей операции. В этом случае с операции на операцию транспортируется вся партия деталей одновременно. При этом каждая деталь партии машины (серии) пролеживает на каждой операции сначала в ожидании своей очереди обработки (сборки), а затем в ожидании окончания обработки (сборки) всех деталей машин данной партии (серии) по этой операции.</a:t>
            </a:r>
          </a:p>
          <a:p>
            <a:pPr>
              <a:buFont typeface="Wingdings 2" panose="05020102010507070707" pitchFamily="18" charset="2"/>
              <a:buNone/>
            </a:pPr>
            <a:endParaRPr lang="ru-RU" sz="2800" dirty="0"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17215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539552" y="4429125"/>
            <a:ext cx="8064896" cy="2024211"/>
          </a:xfrm>
        </p:spPr>
        <p:txBody>
          <a:bodyPr>
            <a:normAutofit fontScale="92500" lnSpcReduction="10000"/>
          </a:bodyPr>
          <a:lstStyle/>
          <a:p>
            <a:pPr>
              <a:buFont typeface="Wingdings 2" panose="05020102010507070707" pitchFamily="18" charset="2"/>
              <a:buNone/>
            </a:pPr>
            <a:r>
              <a:rPr lang="ru-RU" sz="2400" dirty="0" err="1" smtClean="0">
                <a:latin typeface="Arial" panose="020B0604020202020204" pitchFamily="34" charset="0"/>
                <a:cs typeface="Arial" panose="020B0604020202020204" pitchFamily="34" charset="0"/>
              </a:rPr>
              <a:t>Тпос</a:t>
            </a:r>
            <a:r>
              <a:rPr lang="ru-RU" sz="2400" dirty="0" smtClean="0">
                <a:latin typeface="Arial" panose="020B0604020202020204" pitchFamily="34" charset="0"/>
                <a:cs typeface="Arial" panose="020B0604020202020204" pitchFamily="34" charset="0"/>
              </a:rPr>
              <a:t> = </a:t>
            </a:r>
            <a:r>
              <a:rPr lang="ru-RU" sz="2400" dirty="0" err="1" smtClean="0">
                <a:latin typeface="Arial" panose="020B0604020202020204" pitchFamily="34" charset="0"/>
                <a:cs typeface="Arial" panose="020B0604020202020204" pitchFamily="34" charset="0"/>
              </a:rPr>
              <a:t>Еt</a:t>
            </a:r>
            <a:r>
              <a:rPr lang="ru-RU" sz="2400" dirty="0" smtClean="0">
                <a:latin typeface="Arial" panose="020B0604020202020204" pitchFamily="34" charset="0"/>
                <a:cs typeface="Arial" panose="020B0604020202020204" pitchFamily="34" charset="0"/>
              </a:rPr>
              <a:t> * n,</a:t>
            </a:r>
          </a:p>
          <a:p>
            <a:pPr>
              <a:buFont typeface="Wingdings 2" panose="05020102010507070707" pitchFamily="18" charset="2"/>
              <a:buNone/>
            </a:pPr>
            <a:r>
              <a:rPr lang="ru-RU" sz="2400" dirty="0" smtClean="0">
                <a:latin typeface="Arial" panose="020B0604020202020204" pitchFamily="34" charset="0"/>
                <a:cs typeface="Arial" panose="020B0604020202020204" pitchFamily="34" charset="0"/>
              </a:rPr>
              <a:t>где </a:t>
            </a:r>
            <a:r>
              <a:rPr lang="ru-RU" sz="2400" dirty="0" err="1" smtClean="0">
                <a:latin typeface="Arial" panose="020B0604020202020204" pitchFamily="34" charset="0"/>
                <a:cs typeface="Arial" panose="020B0604020202020204" pitchFamily="34" charset="0"/>
              </a:rPr>
              <a:t>Еt</a:t>
            </a:r>
            <a:r>
              <a:rPr lang="ru-RU" sz="2400" dirty="0" smtClean="0">
                <a:latin typeface="Arial" panose="020B0604020202020204" pitchFamily="34" charset="0"/>
                <a:cs typeface="Arial" panose="020B0604020202020204" pitchFamily="34" charset="0"/>
              </a:rPr>
              <a:t> – время обработки одной детали по всем операциям в мин; n – число деталей в </a:t>
            </a:r>
            <a:r>
              <a:rPr lang="ru-RU" sz="2400" dirty="0" err="1" smtClean="0">
                <a:latin typeface="Arial" panose="020B0604020202020204" pitchFamily="34" charset="0"/>
                <a:cs typeface="Arial" panose="020B0604020202020204" pitchFamily="34" charset="0"/>
              </a:rPr>
              <a:t>партииТпос</a:t>
            </a:r>
            <a:r>
              <a:rPr lang="ru-RU" sz="2400" dirty="0" smtClean="0">
                <a:latin typeface="Arial" panose="020B0604020202020204" pitchFamily="34" charset="0"/>
                <a:cs typeface="Arial" panose="020B0604020202020204" pitchFamily="34" charset="0"/>
              </a:rPr>
              <a:t> = </a:t>
            </a:r>
            <a:r>
              <a:rPr lang="ru-RU" sz="2400" dirty="0" err="1" smtClean="0">
                <a:latin typeface="Arial" panose="020B0604020202020204" pitchFamily="34" charset="0"/>
                <a:cs typeface="Arial" panose="020B0604020202020204" pitchFamily="34" charset="0"/>
              </a:rPr>
              <a:t>Еt</a:t>
            </a:r>
            <a:r>
              <a:rPr lang="ru-RU" sz="2400" dirty="0" smtClean="0">
                <a:latin typeface="Arial" panose="020B0604020202020204" pitchFamily="34" charset="0"/>
                <a:cs typeface="Arial" panose="020B0604020202020204" pitchFamily="34" charset="0"/>
              </a:rPr>
              <a:t> * n,</a:t>
            </a:r>
          </a:p>
          <a:p>
            <a:pPr>
              <a:buFont typeface="Wingdings 2" panose="05020102010507070707" pitchFamily="18" charset="2"/>
              <a:buNone/>
            </a:pPr>
            <a:r>
              <a:rPr lang="ru-RU" sz="2400" dirty="0" smtClean="0">
                <a:latin typeface="Arial" panose="020B0604020202020204" pitchFamily="34" charset="0"/>
                <a:cs typeface="Arial" panose="020B0604020202020204" pitchFamily="34" charset="0"/>
              </a:rPr>
              <a:t>где </a:t>
            </a:r>
            <a:r>
              <a:rPr lang="ru-RU" sz="2400" dirty="0" err="1" smtClean="0">
                <a:latin typeface="Arial" panose="020B0604020202020204" pitchFamily="34" charset="0"/>
                <a:cs typeface="Arial" panose="020B0604020202020204" pitchFamily="34" charset="0"/>
              </a:rPr>
              <a:t>Еt</a:t>
            </a:r>
            <a:r>
              <a:rPr lang="ru-RU" sz="2400" dirty="0" smtClean="0">
                <a:latin typeface="Arial" panose="020B0604020202020204" pitchFamily="34" charset="0"/>
                <a:cs typeface="Arial" panose="020B0604020202020204" pitchFamily="34" charset="0"/>
              </a:rPr>
              <a:t> – время обработки одной детали по всем операциям в мин; n – число деталей в партии</a:t>
            </a:r>
          </a:p>
        </p:txBody>
      </p:sp>
      <p:pic>
        <p:nvPicPr>
          <p:cNvPr id="1536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536" y="404664"/>
            <a:ext cx="8352928" cy="3738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96779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2"/>
          <p:cNvSpPr>
            <a:spLocks noGrp="1"/>
          </p:cNvSpPr>
          <p:nvPr>
            <p:ph idx="1"/>
          </p:nvPr>
        </p:nvSpPr>
        <p:spPr>
          <a:xfrm>
            <a:off x="467544" y="404664"/>
            <a:ext cx="8136904" cy="5832648"/>
          </a:xfrm>
        </p:spPr>
        <p:txBody>
          <a:bodyPr>
            <a:normAutofit fontScale="92500"/>
          </a:bodyPr>
          <a:lstStyle/>
          <a:p>
            <a:pPr>
              <a:buFont typeface="Wingdings 2" panose="05020102010507070707" pitchFamily="18" charset="2"/>
              <a:buNone/>
            </a:pPr>
            <a:r>
              <a:rPr lang="ru-RU" sz="4400" dirty="0" smtClean="0">
                <a:latin typeface="Times New Roman" panose="02020603050405020304" pitchFamily="18" charset="0"/>
                <a:cs typeface="Times New Roman" panose="02020603050405020304" pitchFamily="18" charset="0"/>
              </a:rPr>
              <a:t>		</a:t>
            </a:r>
            <a:r>
              <a:rPr lang="ru-RU" sz="2400" dirty="0" smtClean="0">
                <a:latin typeface="Arial" panose="020B0604020202020204" pitchFamily="34" charset="0"/>
                <a:ea typeface="Times New Roman" panose="02020603050405020304" pitchFamily="18" charset="0"/>
                <a:cs typeface="Arial" panose="020B0604020202020204" pitchFamily="34" charset="0"/>
              </a:rPr>
              <a:t>При </a:t>
            </a:r>
            <a:r>
              <a:rPr lang="ru-RU" sz="2400" b="1" u="sng" dirty="0" smtClean="0">
                <a:latin typeface="Arial" panose="020B0604020202020204" pitchFamily="34" charset="0"/>
                <a:ea typeface="Times New Roman" panose="02020603050405020304" pitchFamily="18" charset="0"/>
                <a:cs typeface="Arial" panose="020B0604020202020204" pitchFamily="34" charset="0"/>
              </a:rPr>
              <a:t>параллельном </a:t>
            </a:r>
            <a:r>
              <a:rPr lang="ru-RU" sz="2400" dirty="0" smtClean="0">
                <a:latin typeface="Arial" panose="020B0604020202020204" pitchFamily="34" charset="0"/>
                <a:ea typeface="Times New Roman" panose="02020603050405020304" pitchFamily="18" charset="0"/>
                <a:cs typeface="Arial" panose="020B0604020202020204" pitchFamily="34" charset="0"/>
              </a:rPr>
              <a:t>виде движения обработка (сборка) каждой детали (машины) в партии (серии) на каждой последующей операции начинается немедленно после окончания предыдущей операции, независимо от того что обработка (сборка) других деталей (машин) в партии (серии) на данной операции еще не окончена. При такой организации движения предметов труда несколько единиц одной и той же партии (серии) могут одновременно находиться в обработке (сборке) на разных операциях. Общая продолжительность процесса обработки (сборки) партии деталей (серии машин) значительно уменьшается по сравнению с тем же процессом, выполняемым последовательно. В этом заключается существенное преимущество параллельного вида движения, позволяющего значительно сократить продолжительность производственного процесса.</a:t>
            </a:r>
          </a:p>
          <a:p>
            <a:pPr>
              <a:buFont typeface="Wingdings 2" panose="05020102010507070707" pitchFamily="18" charset="2"/>
              <a:buNone/>
            </a:pPr>
            <a:endParaRPr lang="ru-RU" sz="2400" dirty="0"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804940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2"/>
          <p:cNvSpPr>
            <a:spLocks noGrp="1"/>
          </p:cNvSpPr>
          <p:nvPr>
            <p:ph idx="1"/>
          </p:nvPr>
        </p:nvSpPr>
        <p:spPr>
          <a:xfrm>
            <a:off x="539552" y="548680"/>
            <a:ext cx="8136904" cy="5832648"/>
          </a:xfrm>
        </p:spPr>
        <p:txBody>
          <a:bodyPr>
            <a:normAutofit fontScale="92500" lnSpcReduction="20000"/>
          </a:bodyPr>
          <a:lstStyle/>
          <a:p>
            <a:pPr>
              <a:buFont typeface="Wingdings 2" panose="05020102010507070707" pitchFamily="18" charset="2"/>
              <a:buNone/>
            </a:pPr>
            <a:r>
              <a:rPr lang="ru-RU" sz="2800" dirty="0" smtClean="0">
                <a:latin typeface="Arial" panose="020B0604020202020204" pitchFamily="34" charset="0"/>
                <a:ea typeface="Times New Roman" panose="02020603050405020304" pitchFamily="18" charset="0"/>
                <a:cs typeface="Arial" panose="020B0604020202020204" pitchFamily="34" charset="0"/>
              </a:rPr>
              <a:t>		Однако при </a:t>
            </a:r>
            <a:r>
              <a:rPr lang="ru-RU" sz="2800" b="1" u="sng" dirty="0" smtClean="0">
                <a:latin typeface="Arial" panose="020B0604020202020204" pitchFamily="34" charset="0"/>
                <a:ea typeface="Times New Roman" panose="02020603050405020304" pitchFamily="18" charset="0"/>
                <a:cs typeface="Arial" panose="020B0604020202020204" pitchFamily="34" charset="0"/>
              </a:rPr>
              <a:t>параллельном</a:t>
            </a:r>
            <a:r>
              <a:rPr lang="ru-RU" sz="2800" dirty="0" smtClean="0">
                <a:latin typeface="Arial" panose="020B0604020202020204" pitchFamily="34" charset="0"/>
                <a:ea typeface="Times New Roman" panose="02020603050405020304" pitchFamily="18" charset="0"/>
                <a:cs typeface="Arial" panose="020B0604020202020204" pitchFamily="34" charset="0"/>
              </a:rPr>
              <a:t> виде движения, в процессе обработки (сборки) партии деталей (машин) на некоторых рабочих местах могут возникать простои людей и оборудования (рис. 2), продолжительность которых определяется разностью между тактом и длительностями отдельных операций процесса. Такие простои неизбежны в том случае, если операции, следующие одна за другой, не синхронизированы (не выровнены по их длительности), как это обычно делается на поточных линиях. Поэтому практическое применение параллельного вида движения предметов труда оказывается безусловно целесообразным и экономически выгодным при поточной организации производственного процесса.</a:t>
            </a:r>
          </a:p>
          <a:p>
            <a:pPr>
              <a:buFont typeface="Wingdings 2" panose="05020102010507070707" pitchFamily="18" charset="2"/>
              <a:buNone/>
            </a:pPr>
            <a:endParaRPr lang="ru-RU" sz="3000"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364377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2"/>
          <p:cNvSpPr>
            <a:spLocks noGrp="1"/>
          </p:cNvSpPr>
          <p:nvPr>
            <p:ph idx="1"/>
          </p:nvPr>
        </p:nvSpPr>
        <p:spPr>
          <a:xfrm>
            <a:off x="0" y="6286500"/>
            <a:ext cx="9144000" cy="571500"/>
          </a:xfrm>
        </p:spPr>
        <p:txBody>
          <a:bodyPr>
            <a:normAutofit fontScale="85000" lnSpcReduction="20000"/>
          </a:bodyPr>
          <a:lstStyle/>
          <a:p>
            <a:pPr>
              <a:buFont typeface="Wingdings 2" panose="05020102010507070707" pitchFamily="18" charset="2"/>
              <a:buNone/>
            </a:pPr>
            <a:r>
              <a:rPr lang="ru-RU" sz="4400" smtClean="0">
                <a:latin typeface="Times New Roman" panose="02020603050405020304" pitchFamily="18" charset="0"/>
                <a:cs typeface="Times New Roman" panose="02020603050405020304" pitchFamily="18" charset="0"/>
              </a:rPr>
              <a:t>		</a:t>
            </a:r>
            <a:endParaRPr lang="ru-RU" sz="3600" smtClean="0">
              <a:latin typeface="Arial" panose="020B0604020202020204" pitchFamily="34" charset="0"/>
              <a:ea typeface="Times New Roman" panose="02020603050405020304" pitchFamily="18" charset="0"/>
              <a:cs typeface="Arial" panose="020B0604020202020204" pitchFamily="34" charset="0"/>
            </a:endParaRPr>
          </a:p>
        </p:txBody>
      </p:sp>
      <p:pic>
        <p:nvPicPr>
          <p:cNvPr id="19459"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4456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Содержимое 2"/>
          <p:cNvSpPr>
            <a:spLocks noGrp="1"/>
          </p:cNvSpPr>
          <p:nvPr>
            <p:ph idx="1"/>
          </p:nvPr>
        </p:nvSpPr>
        <p:spPr>
          <a:xfrm>
            <a:off x="539552" y="476672"/>
            <a:ext cx="8136904" cy="6381328"/>
          </a:xfrm>
        </p:spPr>
        <p:txBody>
          <a:bodyPr>
            <a:normAutofit lnSpcReduction="10000"/>
          </a:bodyPr>
          <a:lstStyle/>
          <a:p>
            <a:pPr>
              <a:buFont typeface="Wingdings 2" panose="05020102010507070707" pitchFamily="18" charset="2"/>
              <a:buNone/>
            </a:pPr>
            <a:r>
              <a:rPr lang="ru-RU" sz="2800" dirty="0" smtClean="0">
                <a:latin typeface="Arial" panose="020B0604020202020204" pitchFamily="34" charset="0"/>
                <a:cs typeface="Arial" panose="020B0604020202020204" pitchFamily="34" charset="0"/>
              </a:rPr>
              <a:t>	</a:t>
            </a:r>
            <a:r>
              <a:rPr lang="ru-RU" sz="2800" b="1" u="sng" dirty="0" smtClean="0">
                <a:latin typeface="Arial" panose="020B0604020202020204" pitchFamily="34" charset="0"/>
                <a:ea typeface="Times New Roman" panose="02020603050405020304" pitchFamily="18" charset="0"/>
                <a:cs typeface="Arial" panose="020B0604020202020204" pitchFamily="34" charset="0"/>
              </a:rPr>
              <a:t>Параллельно-последовательный</a:t>
            </a:r>
            <a:r>
              <a:rPr lang="ru-RU" sz="2800" dirty="0" smtClean="0">
                <a:latin typeface="Arial" panose="020B0604020202020204" pitchFamily="34" charset="0"/>
                <a:ea typeface="Times New Roman" panose="02020603050405020304" pitchFamily="18" charset="0"/>
                <a:cs typeface="Arial" panose="020B0604020202020204" pitchFamily="34" charset="0"/>
              </a:rPr>
              <a:t> вид движения предметов труда характеризуется тем, что процесс обработки деталей (сборки машин) данной партии (серии) на каждой последующей операции начинается раньше, чем полностью заканчивается обработка всей партии деталей (сборки машин) на каждой предыдущей операции. Детали передаются с одной операции на другую частями, транспортными (передаточными) партиями. Накопление некоторого количества деталей на предыдущих операциях перед началом обработки натрии на последующих операциях (производственный задел) позволяет избежать возникновения простоев.</a:t>
            </a:r>
          </a:p>
          <a:p>
            <a:pPr>
              <a:buFont typeface="Wingdings 2" panose="05020102010507070707" pitchFamily="18" charset="2"/>
              <a:buNone/>
            </a:pPr>
            <a:endParaRPr lang="ru-RU" sz="3200"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1719960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63" y="0"/>
            <a:ext cx="91487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842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latin typeface="Times New Roman" pitchFamily="18" charset="0"/>
                <a:cs typeface="Times New Roman" pitchFamily="18" charset="0"/>
              </a:rPr>
              <a:t>Производственный процесс</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0000" lnSpcReduction="20000"/>
          </a:bodyPr>
          <a:lstStyle/>
          <a:p>
            <a:r>
              <a:rPr lang="ru-RU" sz="3600" dirty="0" smtClean="0"/>
              <a:t> </a:t>
            </a:r>
            <a:r>
              <a:rPr lang="ru-RU" sz="3600" dirty="0" smtClean="0">
                <a:latin typeface="Times New Roman" pitchFamily="18" charset="0"/>
                <a:cs typeface="Times New Roman" pitchFamily="18" charset="0"/>
              </a:rPr>
              <a:t>это совокупность всех действий людей и орудий труда, необходимых на данном предприятии для изготовления продукции</a:t>
            </a:r>
          </a:p>
          <a:p>
            <a:r>
              <a:rPr lang="ru-RU" sz="3600" dirty="0" smtClean="0"/>
              <a:t> </a:t>
            </a:r>
            <a:r>
              <a:rPr lang="ru-RU" sz="3600" dirty="0" smtClean="0">
                <a:latin typeface="Times New Roman" pitchFamily="18" charset="0"/>
                <a:cs typeface="Times New Roman" pitchFamily="18" charset="0"/>
              </a:rPr>
              <a:t>целенаправленное, </a:t>
            </a:r>
            <a:r>
              <a:rPr lang="ru-RU" sz="3600" dirty="0" err="1" smtClean="0">
                <a:latin typeface="Times New Roman" pitchFamily="18" charset="0"/>
                <a:cs typeface="Times New Roman" pitchFamily="18" charset="0"/>
              </a:rPr>
              <a:t>постадийное</a:t>
            </a:r>
            <a:r>
              <a:rPr lang="ru-RU" sz="3600" dirty="0" smtClean="0">
                <a:latin typeface="Times New Roman" pitchFamily="18" charset="0"/>
                <a:cs typeface="Times New Roman" pitchFamily="18" charset="0"/>
              </a:rPr>
              <a:t> превращение исходного сырья и материалов в готовый, заданного свойства продукт, пригодный к потреблению или к дальнейшей обработке.</a:t>
            </a:r>
          </a:p>
          <a:p>
            <a:endParaRPr lang="ru-RU"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Содержимое 2"/>
          <p:cNvSpPr>
            <a:spLocks noGrp="1"/>
          </p:cNvSpPr>
          <p:nvPr>
            <p:ph idx="1"/>
          </p:nvPr>
        </p:nvSpPr>
        <p:spPr>
          <a:xfrm>
            <a:off x="611560" y="548680"/>
            <a:ext cx="7848872" cy="5616624"/>
          </a:xfrm>
        </p:spPr>
        <p:txBody>
          <a:bodyPr/>
          <a:lstStyle/>
          <a:p>
            <a:pPr indent="449263" algn="just">
              <a:buFont typeface="Wingdings 2" panose="05020102010507070707" pitchFamily="18" charset="2"/>
              <a:buNone/>
            </a:pPr>
            <a:r>
              <a:rPr lang="ru-RU" dirty="0" smtClean="0">
                <a:latin typeface="Times New Roman" panose="02020603050405020304" pitchFamily="18" charset="0"/>
                <a:cs typeface="Times New Roman" panose="02020603050405020304" pitchFamily="18" charset="0"/>
              </a:rPr>
              <a:t>Таким образом, применение параллельного и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параллельно-последовательного видов движения предметов труда дает возможность сократить продолжительность производственного процесса, или, иначе, уменьшить производственный цикл изготовления предмета труда.</a:t>
            </a:r>
          </a:p>
          <a:p>
            <a:pPr indent="449263" algn="just">
              <a:buFont typeface="Wingdings 2" panose="05020102010507070707" pitchFamily="18" charset="2"/>
              <a:buNone/>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Сокращение длительности производственного цикла представляет собой одну из наиболее важных задач организации производства на предприятии, от надлежащего решения которой в большой мере зависит его эффективная, рентабельная работа.</a:t>
            </a:r>
          </a:p>
          <a:p>
            <a:pPr indent="449263" algn="just">
              <a:buFont typeface="Wingdings 2" panose="05020102010507070707" pitchFamily="18" charset="2"/>
              <a:buNone/>
            </a:pPr>
            <a:endParaRPr lang="ru-RU" dirty="0" smtClean="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3298389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4163" y="404665"/>
            <a:ext cx="6798734" cy="720080"/>
          </a:xfrm>
        </p:spPr>
        <p:txBody>
          <a:bodyPr/>
          <a:lstStyle/>
          <a:p>
            <a:endParaRPr lang="ru-RU" dirty="0"/>
          </a:p>
        </p:txBody>
      </p:sp>
      <p:sp>
        <p:nvSpPr>
          <p:cNvPr id="3" name="Объект 2"/>
          <p:cNvSpPr>
            <a:spLocks noGrp="1"/>
          </p:cNvSpPr>
          <p:nvPr>
            <p:ph idx="1"/>
          </p:nvPr>
        </p:nvSpPr>
        <p:spPr>
          <a:xfrm>
            <a:off x="467544" y="1340769"/>
            <a:ext cx="8208912" cy="4594364"/>
          </a:xfrm>
        </p:spPr>
        <p:txBody>
          <a:bodyPr/>
          <a:lstStyle/>
          <a:p>
            <a:endParaRPr lang="ru-RU" dirty="0"/>
          </a:p>
        </p:txBody>
      </p:sp>
    </p:spTree>
    <p:extLst>
      <p:ext uri="{BB962C8B-B14F-4D97-AF65-F5344CB8AC3E}">
        <p14:creationId xmlns="" xmlns:p14="http://schemas.microsoft.com/office/powerpoint/2010/main" val="400858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Подсистемы процессов производства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20000"/>
          </a:bodyPr>
          <a:lstStyle/>
          <a:p>
            <a:pPr algn="just"/>
            <a:r>
              <a:rPr lang="ru-RU" dirty="0" smtClean="0">
                <a:latin typeface="Times New Roman" pitchFamily="18" charset="0"/>
                <a:cs typeface="Times New Roman" pitchFamily="18" charset="0"/>
              </a:rPr>
              <a:t>подсистемы подготовки производства, основных производственных процессов, процессов производственной инфраструктуры, материально-технического обеспечения производства, реализации и сбыта продукции, маркетинга;</a:t>
            </a:r>
          </a:p>
          <a:p>
            <a:pPr algn="just"/>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подсистемы, определяющие состав элементов производственного процесса – функционирования орудий труда, движения предметов труда, организации труда; </a:t>
            </a:r>
          </a:p>
          <a:p>
            <a:pPr algn="just"/>
            <a:r>
              <a:rPr lang="ru-RU" dirty="0" smtClean="0">
                <a:latin typeface="Times New Roman" pitchFamily="18" charset="0"/>
                <a:cs typeface="Times New Roman" pitchFamily="18" charset="0"/>
              </a:rPr>
              <a:t>интегрирующие подсистемы формирования производственной структуры и организации планирования производства.</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618202"/>
            <a:ext cx="6798734" cy="883394"/>
          </a:xfrm>
        </p:spPr>
        <p:txBody>
          <a:bodyPr>
            <a:normAutofit fontScale="90000"/>
          </a:bodyPr>
          <a:lstStyle/>
          <a:p>
            <a:r>
              <a:rPr lang="ru-RU" i="1" dirty="0" smtClean="0">
                <a:latin typeface="Times New Roman" pitchFamily="18" charset="0"/>
                <a:cs typeface="Times New Roman" pitchFamily="18" charset="0"/>
              </a:rPr>
              <a:t>Модель процесса производства</a:t>
            </a:r>
            <a:endParaRPr lang="ru-RU" dirty="0">
              <a:latin typeface="Times New Roman" pitchFamily="18" charset="0"/>
              <a:cs typeface="Times New Roman" pitchFamily="18" charset="0"/>
            </a:endParaRPr>
          </a:p>
        </p:txBody>
      </p:sp>
      <p:sp>
        <p:nvSpPr>
          <p:cNvPr id="4" name="AutoShape 5"/>
          <p:cNvSpPr>
            <a:spLocks noGrp="1" noChangeArrowheads="1"/>
          </p:cNvSpPr>
          <p:nvPr>
            <p:ph idx="1"/>
          </p:nvPr>
        </p:nvSpPr>
        <p:spPr bwMode="auto">
          <a:xfrm>
            <a:off x="3071802" y="3000373"/>
            <a:ext cx="3214710" cy="1500197"/>
          </a:xfrm>
          <a:prstGeom prst="roundRect">
            <a:avLst>
              <a:gd name="adj" fmla="val 16667"/>
            </a:avLst>
          </a:prstGeom>
          <a:solidFill>
            <a:schemeClr val="accent1"/>
          </a:solidFill>
          <a:ln w="9525">
            <a:solidFill>
              <a:schemeClr val="tx1"/>
            </a:solidFill>
            <a:round/>
            <a:headEnd/>
            <a:tailEnd/>
          </a:ln>
          <a:effectLst/>
        </p:spPr>
        <p:txBody>
          <a:bodyPr wrap="none" anchor="ctr">
            <a:normAutofit/>
          </a:bodyPr>
          <a:lstStyle/>
          <a:p>
            <a:pPr algn="ctr">
              <a:spcBef>
                <a:spcPct val="0"/>
              </a:spcBef>
              <a:buFontTx/>
              <a:buNone/>
            </a:pPr>
            <a:r>
              <a:rPr kumimoji="1" lang="ru-RU" sz="2400" b="0" i="1" dirty="0">
                <a:latin typeface="Times New Roman" pitchFamily="18" charset="0"/>
              </a:rPr>
              <a:t>Процесс производства</a:t>
            </a:r>
          </a:p>
        </p:txBody>
      </p:sp>
      <p:sp>
        <p:nvSpPr>
          <p:cNvPr id="5" name="Прямоугольник 4"/>
          <p:cNvSpPr/>
          <p:nvPr/>
        </p:nvSpPr>
        <p:spPr>
          <a:xfrm>
            <a:off x="3045562" y="1376643"/>
            <a:ext cx="2245250" cy="830997"/>
          </a:xfrm>
          <a:prstGeom prst="rect">
            <a:avLst/>
          </a:prstGeom>
        </p:spPr>
        <p:txBody>
          <a:bodyPr wrap="square">
            <a:spAutoFit/>
          </a:bodyPr>
          <a:lstStyle/>
          <a:p>
            <a:pPr algn="ctr">
              <a:spcBef>
                <a:spcPct val="0"/>
              </a:spcBef>
              <a:buFontTx/>
              <a:buNone/>
            </a:pPr>
            <a:r>
              <a:rPr kumimoji="1" lang="ru-RU" sz="2400" dirty="0" smtClean="0">
                <a:latin typeface="Times New Roman" pitchFamily="18" charset="0"/>
                <a:cs typeface="Times New Roman" pitchFamily="18" charset="0"/>
              </a:rPr>
              <a:t>Трудовые     ресурсы</a:t>
            </a:r>
            <a:endParaRPr kumimoji="1" lang="ru-RU" sz="2400" dirty="0">
              <a:latin typeface="Times New Roman" pitchFamily="18" charset="0"/>
              <a:cs typeface="Times New Roman" pitchFamily="18" charset="0"/>
            </a:endParaRPr>
          </a:p>
        </p:txBody>
      </p:sp>
      <p:sp>
        <p:nvSpPr>
          <p:cNvPr id="6" name="Прямоугольник 5"/>
          <p:cNvSpPr/>
          <p:nvPr/>
        </p:nvSpPr>
        <p:spPr>
          <a:xfrm>
            <a:off x="755574" y="3105835"/>
            <a:ext cx="2101913" cy="830997"/>
          </a:xfrm>
          <a:prstGeom prst="rect">
            <a:avLst/>
          </a:prstGeom>
        </p:spPr>
        <p:txBody>
          <a:bodyPr wrap="square">
            <a:spAutoFit/>
          </a:bodyPr>
          <a:lstStyle/>
          <a:p>
            <a:pPr>
              <a:spcBef>
                <a:spcPct val="0"/>
              </a:spcBef>
              <a:buFontTx/>
              <a:buNone/>
            </a:pPr>
            <a:r>
              <a:rPr kumimoji="1" lang="ru-RU" sz="2400" dirty="0" smtClean="0">
                <a:latin typeface="Times New Roman" pitchFamily="18" charset="0"/>
              </a:rPr>
              <a:t>Материальные </a:t>
            </a:r>
          </a:p>
          <a:p>
            <a:pPr>
              <a:spcBef>
                <a:spcPct val="0"/>
              </a:spcBef>
              <a:buFontTx/>
              <a:buNone/>
            </a:pPr>
            <a:r>
              <a:rPr kumimoji="1" lang="ru-RU" sz="2400" dirty="0" smtClean="0">
                <a:latin typeface="Times New Roman" pitchFamily="18" charset="0"/>
              </a:rPr>
              <a:t>ресурсы</a:t>
            </a:r>
            <a:endParaRPr kumimoji="1" lang="ru-RU" sz="2400" dirty="0">
              <a:latin typeface="Times New Roman" pitchFamily="18" charset="0"/>
            </a:endParaRPr>
          </a:p>
        </p:txBody>
      </p:sp>
      <p:sp>
        <p:nvSpPr>
          <p:cNvPr id="7" name="Прямоугольник 6"/>
          <p:cNvSpPr/>
          <p:nvPr/>
        </p:nvSpPr>
        <p:spPr>
          <a:xfrm>
            <a:off x="6588125" y="3125638"/>
            <a:ext cx="1973269" cy="830997"/>
          </a:xfrm>
          <a:prstGeom prst="rect">
            <a:avLst/>
          </a:prstGeom>
        </p:spPr>
        <p:txBody>
          <a:bodyPr wrap="square">
            <a:spAutoFit/>
          </a:bodyPr>
          <a:lstStyle/>
          <a:p>
            <a:pPr>
              <a:spcBef>
                <a:spcPct val="0"/>
              </a:spcBef>
              <a:buFontTx/>
              <a:buNone/>
            </a:pPr>
            <a:r>
              <a:rPr kumimoji="1" lang="ru-RU" sz="2400" dirty="0" smtClean="0">
                <a:latin typeface="Times New Roman" pitchFamily="18" charset="0"/>
              </a:rPr>
              <a:t>Продукция </a:t>
            </a:r>
          </a:p>
          <a:p>
            <a:pPr>
              <a:spcBef>
                <a:spcPct val="0"/>
              </a:spcBef>
              <a:buFontTx/>
              <a:buNone/>
            </a:pPr>
            <a:r>
              <a:rPr kumimoji="1" lang="ru-RU" sz="2400" dirty="0" smtClean="0">
                <a:latin typeface="Times New Roman" pitchFamily="18" charset="0"/>
              </a:rPr>
              <a:t>(услуги)</a:t>
            </a:r>
            <a:endParaRPr kumimoji="1" lang="ru-RU" sz="2400" dirty="0">
              <a:latin typeface="Times New Roman" pitchFamily="18" charset="0"/>
            </a:endParaRPr>
          </a:p>
        </p:txBody>
      </p:sp>
      <p:sp>
        <p:nvSpPr>
          <p:cNvPr id="9" name="Прямоугольник 8"/>
          <p:cNvSpPr/>
          <p:nvPr/>
        </p:nvSpPr>
        <p:spPr>
          <a:xfrm>
            <a:off x="1063609" y="5310238"/>
            <a:ext cx="2214578" cy="461665"/>
          </a:xfrm>
          <a:prstGeom prst="rect">
            <a:avLst/>
          </a:prstGeom>
        </p:spPr>
        <p:txBody>
          <a:bodyPr wrap="square">
            <a:spAutoFit/>
          </a:bodyPr>
          <a:lstStyle/>
          <a:p>
            <a:pPr>
              <a:spcBef>
                <a:spcPct val="0"/>
              </a:spcBef>
              <a:buFontTx/>
              <a:buNone/>
            </a:pPr>
            <a:r>
              <a:rPr kumimoji="1" lang="ru-RU" sz="2400" dirty="0" smtClean="0">
                <a:latin typeface="Times New Roman" pitchFamily="18" charset="0"/>
              </a:rPr>
              <a:t>Капитал</a:t>
            </a:r>
            <a:endParaRPr kumimoji="1" lang="ru-RU" sz="2400" dirty="0">
              <a:latin typeface="Times New Roman" pitchFamily="18" charset="0"/>
            </a:endParaRPr>
          </a:p>
        </p:txBody>
      </p:sp>
      <p:sp>
        <p:nvSpPr>
          <p:cNvPr id="10" name="Прямоугольник 9"/>
          <p:cNvSpPr/>
          <p:nvPr/>
        </p:nvSpPr>
        <p:spPr>
          <a:xfrm>
            <a:off x="5832460" y="5310238"/>
            <a:ext cx="2143140" cy="461665"/>
          </a:xfrm>
          <a:prstGeom prst="rect">
            <a:avLst/>
          </a:prstGeom>
        </p:spPr>
        <p:txBody>
          <a:bodyPr wrap="square">
            <a:spAutoFit/>
          </a:bodyPr>
          <a:lstStyle/>
          <a:p>
            <a:pPr>
              <a:spcBef>
                <a:spcPct val="0"/>
              </a:spcBef>
              <a:buFontTx/>
              <a:buNone/>
            </a:pPr>
            <a:r>
              <a:rPr kumimoji="1" lang="ru-RU" sz="2400" dirty="0" smtClean="0">
                <a:latin typeface="Times New Roman" pitchFamily="18" charset="0"/>
              </a:rPr>
              <a:t>Информация</a:t>
            </a:r>
            <a:endParaRPr kumimoji="1" lang="ru-RU" sz="2400" dirty="0">
              <a:latin typeface="Times New Roman" pitchFamily="18" charset="0"/>
            </a:endParaRPr>
          </a:p>
        </p:txBody>
      </p:sp>
      <p:sp>
        <p:nvSpPr>
          <p:cNvPr id="13" name="Line 11"/>
          <p:cNvSpPr>
            <a:spLocks noChangeShapeType="1"/>
          </p:cNvSpPr>
          <p:nvPr/>
        </p:nvSpPr>
        <p:spPr bwMode="auto">
          <a:xfrm>
            <a:off x="4929190" y="1857364"/>
            <a:ext cx="0" cy="1152525"/>
          </a:xfrm>
          <a:prstGeom prst="line">
            <a:avLst/>
          </a:prstGeom>
          <a:noFill/>
          <a:ln w="57150">
            <a:solidFill>
              <a:srgbClr val="FF0000"/>
            </a:solidFill>
            <a:round/>
            <a:headEnd/>
            <a:tailEnd type="triangle" w="med" len="med"/>
          </a:ln>
          <a:effectLst/>
        </p:spPr>
        <p:txBody>
          <a:bodyPr/>
          <a:lstStyle/>
          <a:p>
            <a:endParaRPr lang="ru-RU"/>
          </a:p>
        </p:txBody>
      </p:sp>
      <p:sp>
        <p:nvSpPr>
          <p:cNvPr id="15" name="Line 7"/>
          <p:cNvSpPr>
            <a:spLocks noChangeShapeType="1"/>
          </p:cNvSpPr>
          <p:nvPr/>
        </p:nvSpPr>
        <p:spPr bwMode="auto">
          <a:xfrm>
            <a:off x="539750" y="4292600"/>
            <a:ext cx="2016125" cy="0"/>
          </a:xfrm>
          <a:prstGeom prst="line">
            <a:avLst/>
          </a:prstGeom>
          <a:noFill/>
          <a:ln w="57150">
            <a:solidFill>
              <a:srgbClr val="FF0000"/>
            </a:solidFill>
            <a:round/>
            <a:headEnd/>
            <a:tailEnd type="triangle" w="med" len="med"/>
          </a:ln>
          <a:effectLst/>
        </p:spPr>
        <p:txBody>
          <a:bodyPr/>
          <a:lstStyle/>
          <a:p>
            <a:endParaRPr lang="ru-RU"/>
          </a:p>
        </p:txBody>
      </p:sp>
      <p:sp>
        <p:nvSpPr>
          <p:cNvPr id="16" name="Line 9"/>
          <p:cNvSpPr>
            <a:spLocks noChangeShapeType="1"/>
          </p:cNvSpPr>
          <p:nvPr/>
        </p:nvSpPr>
        <p:spPr bwMode="auto">
          <a:xfrm>
            <a:off x="6588125" y="4221163"/>
            <a:ext cx="2160588" cy="0"/>
          </a:xfrm>
          <a:prstGeom prst="line">
            <a:avLst/>
          </a:prstGeom>
          <a:noFill/>
          <a:ln w="57150">
            <a:solidFill>
              <a:srgbClr val="FF0000"/>
            </a:solidFill>
            <a:prstDash val="dash"/>
            <a:round/>
            <a:headEnd/>
            <a:tailEnd type="triangle" w="med" len="med"/>
          </a:ln>
          <a:effectLst/>
        </p:spPr>
        <p:txBody>
          <a:bodyPr/>
          <a:lstStyle/>
          <a:p>
            <a:endParaRPr lang="ru-RU"/>
          </a:p>
        </p:txBody>
      </p:sp>
      <p:sp>
        <p:nvSpPr>
          <p:cNvPr id="17" name="Line 13"/>
          <p:cNvSpPr>
            <a:spLocks noChangeShapeType="1"/>
          </p:cNvSpPr>
          <p:nvPr/>
        </p:nvSpPr>
        <p:spPr bwMode="auto">
          <a:xfrm flipV="1">
            <a:off x="3563938" y="5013325"/>
            <a:ext cx="0" cy="1368425"/>
          </a:xfrm>
          <a:prstGeom prst="line">
            <a:avLst/>
          </a:prstGeom>
          <a:noFill/>
          <a:ln w="57150">
            <a:solidFill>
              <a:srgbClr val="FF0000"/>
            </a:solidFill>
            <a:round/>
            <a:headEnd/>
            <a:tailEnd type="triangle" w="med" len="med"/>
          </a:ln>
          <a:effectLst/>
        </p:spPr>
        <p:txBody>
          <a:bodyPr/>
          <a:lstStyle/>
          <a:p>
            <a:endParaRPr lang="ru-RU"/>
          </a:p>
        </p:txBody>
      </p:sp>
      <p:sp>
        <p:nvSpPr>
          <p:cNvPr id="19" name="Line 13"/>
          <p:cNvSpPr>
            <a:spLocks noChangeShapeType="1"/>
          </p:cNvSpPr>
          <p:nvPr/>
        </p:nvSpPr>
        <p:spPr bwMode="auto">
          <a:xfrm flipV="1">
            <a:off x="5572132" y="5000636"/>
            <a:ext cx="0" cy="1368425"/>
          </a:xfrm>
          <a:prstGeom prst="line">
            <a:avLst/>
          </a:prstGeom>
          <a:noFill/>
          <a:ln w="57150">
            <a:solidFill>
              <a:srgbClr val="FF0000"/>
            </a:solidFill>
            <a:round/>
            <a:headEnd/>
            <a:tailEnd type="triangle" w="med" len="med"/>
          </a:ln>
          <a:effectLst/>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trips(downLef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upRight)">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trips(upRight)">
                                      <p:cBhvr>
                                        <p:cTn id="20" dur="5000"/>
                                        <p:tgtEl>
                                          <p:spTgt spid="16"/>
                                        </p:tgtEl>
                                      </p:cBhvr>
                                    </p:animEffect>
                                  </p:childTnLst>
                                </p:cTn>
                              </p:par>
                              <p:par>
                                <p:cTn id="21" presetID="18"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trips(upRight)">
                                      <p:cBhvr>
                                        <p:cTn id="23" dur="2000"/>
                                        <p:tgtEl>
                                          <p:spTgt spid="17"/>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strips(upRight)">
                                      <p:cBhvr>
                                        <p:cTn id="2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5" grpId="0" animBg="1"/>
      <p:bldP spid="16" grpId="0" animBg="1"/>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lstStyle/>
          <a:p>
            <a:r>
              <a:rPr lang="ru-RU" dirty="0" smtClean="0">
                <a:latin typeface="Times New Roman" pitchFamily="18" charset="0"/>
                <a:cs typeface="Times New Roman" pitchFamily="18" charset="0"/>
              </a:rPr>
              <a:t>Производственные процессы</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755576" y="2420888"/>
            <a:ext cx="7931224" cy="3705275"/>
          </a:xfrm>
        </p:spPr>
        <p:txBody>
          <a:bodyPr>
            <a:normAutofit fontScale="92500"/>
          </a:bodyPr>
          <a:lstStyle/>
          <a:p>
            <a:r>
              <a:rPr lang="ru-RU" sz="2600" i="1" dirty="0" smtClean="0"/>
              <a:t>основные</a:t>
            </a:r>
            <a:r>
              <a:rPr lang="ru-RU" sz="2600" dirty="0" smtClean="0"/>
              <a:t> — это технологические процессы, в ходе которых происходят изменения геометрических форм, размеров и физико-химических свойств продукции;</a:t>
            </a:r>
          </a:p>
          <a:p>
            <a:r>
              <a:rPr lang="ru-RU" sz="2600" i="1" dirty="0" smtClean="0"/>
              <a:t>вспомогательные</a:t>
            </a:r>
            <a:r>
              <a:rPr lang="ru-RU" sz="2600" dirty="0" smtClean="0"/>
              <a:t> — это процессы, которые обеспечивают бесперебойное протекание основных процессов;</a:t>
            </a:r>
          </a:p>
          <a:p>
            <a:r>
              <a:rPr lang="ru-RU" sz="2600" i="1" dirty="0" smtClean="0"/>
              <a:t>обслуживающие</a:t>
            </a:r>
            <a:r>
              <a:rPr lang="ru-RU" sz="2600" dirty="0" smtClean="0"/>
              <a:t> — это процессы, связанные с обслуживанием как основных, так и вспомогательных процессов и не создающие продукцию.</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7931224" cy="725470"/>
          </a:xfrm>
        </p:spPr>
        <p:txBody>
          <a:bodyPr>
            <a:normAutofit fontScale="90000"/>
          </a:bodyPr>
          <a:lstStyle/>
          <a:p>
            <a:r>
              <a:rPr lang="ru-RU" sz="3600" dirty="0" smtClean="0">
                <a:latin typeface="Times New Roman" pitchFamily="18" charset="0"/>
                <a:cs typeface="Times New Roman" pitchFamily="18" charset="0"/>
              </a:rPr>
              <a:t>Структура производственных процессов</a:t>
            </a:r>
            <a:endParaRPr lang="ru-RU" sz="3600" dirty="0">
              <a:latin typeface="Times New Roman" pitchFamily="18" charset="0"/>
              <a:cs typeface="Times New Roman" pitchFamily="18" charset="0"/>
            </a:endParaRPr>
          </a:p>
        </p:txBody>
      </p:sp>
      <p:pic>
        <p:nvPicPr>
          <p:cNvPr id="4" name="Содержимое 3" descr="7-07_01"/>
          <p:cNvPicPr>
            <a:picLocks noGrp="1"/>
          </p:cNvPicPr>
          <p:nvPr>
            <p:ph idx="1"/>
          </p:nvPr>
        </p:nvPicPr>
        <p:blipFill>
          <a:blip r:embed="rId2"/>
          <a:srcRect/>
          <a:stretch>
            <a:fillRect/>
          </a:stretch>
        </p:blipFill>
        <p:spPr bwMode="auto">
          <a:xfrm>
            <a:off x="428597" y="1142984"/>
            <a:ext cx="8358246" cy="528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7931224" cy="868346"/>
          </a:xfrm>
        </p:spPr>
        <p:txBody>
          <a:bodyPr>
            <a:normAutofit fontScale="90000"/>
          </a:bodyPr>
          <a:lstStyle/>
          <a:p>
            <a:r>
              <a:rPr lang="ru-RU" dirty="0" smtClean="0">
                <a:latin typeface="Times New Roman" pitchFamily="18" charset="0"/>
                <a:cs typeface="Times New Roman" pitchFamily="18" charset="0"/>
              </a:rPr>
              <a:t>Стадии производственного процесса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683568" y="1052736"/>
            <a:ext cx="7704856" cy="5073427"/>
          </a:xfrm>
        </p:spPr>
        <p:txBody>
          <a:bodyPr>
            <a:normAutofit/>
          </a:bodyPr>
          <a:lstStyle/>
          <a:p>
            <a:pPr algn="just">
              <a:buNone/>
            </a:pPr>
            <a:r>
              <a:rPr lang="ru-RU"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комплекс процессов и работ, выполнение которых характеризует завершение определенной части производственного процесса и связано с переходом предмета труда из одного качественного состояния в другое.</a:t>
            </a:r>
          </a:p>
          <a:p>
            <a:pPr algn="just"/>
            <a:r>
              <a:rPr lang="ru-RU" sz="2400" dirty="0" smtClean="0">
                <a:latin typeface="Times New Roman" pitchFamily="18" charset="0"/>
                <a:cs typeface="Times New Roman" pitchFamily="18" charset="0"/>
              </a:rPr>
              <a:t>К </a:t>
            </a:r>
            <a:r>
              <a:rPr lang="ru-RU" sz="2400" i="1" dirty="0" smtClean="0">
                <a:latin typeface="Times New Roman" pitchFamily="18" charset="0"/>
                <a:cs typeface="Times New Roman" pitchFamily="18" charset="0"/>
              </a:rPr>
              <a:t>заготовительной </a:t>
            </a:r>
            <a:r>
              <a:rPr lang="ru-RU" sz="2400" dirty="0" smtClean="0">
                <a:latin typeface="Times New Roman" pitchFamily="18" charset="0"/>
                <a:cs typeface="Times New Roman" pitchFamily="18" charset="0"/>
              </a:rPr>
              <a:t>стадии относятся процессы получения заготовок.</a:t>
            </a:r>
          </a:p>
          <a:p>
            <a:pPr algn="just"/>
            <a:r>
              <a:rPr lang="ru-RU" sz="2400" i="1" dirty="0" smtClean="0">
                <a:latin typeface="Times New Roman" pitchFamily="18" charset="0"/>
                <a:cs typeface="Times New Roman" pitchFamily="18" charset="0"/>
              </a:rPr>
              <a:t>Обрабатывающая </a:t>
            </a:r>
            <a:r>
              <a:rPr lang="ru-RU" sz="2400" dirty="0" smtClean="0">
                <a:latin typeface="Times New Roman" pitchFamily="18" charset="0"/>
                <a:cs typeface="Times New Roman" pitchFamily="18" charset="0"/>
              </a:rPr>
              <a:t>стадия включает процессы превращения заготовок в готовые детали.</a:t>
            </a:r>
          </a:p>
          <a:p>
            <a:pPr algn="just"/>
            <a:r>
              <a:rPr lang="ru-RU" sz="2400" i="1" dirty="0" smtClean="0">
                <a:latin typeface="Times New Roman" pitchFamily="18" charset="0"/>
                <a:cs typeface="Times New Roman" pitchFamily="18" charset="0"/>
              </a:rPr>
              <a:t>Сборочная </a:t>
            </a:r>
            <a:r>
              <a:rPr lang="ru-RU" sz="2400" dirty="0" smtClean="0">
                <a:latin typeface="Times New Roman" pitchFamily="18" charset="0"/>
                <a:cs typeface="Times New Roman" pitchFamily="18" charset="0"/>
              </a:rPr>
              <a:t>стадия ‑ включает сборку узлов и готовых изделий, регулировку и отладка машин и приборов, их испытания.</a:t>
            </a:r>
          </a:p>
          <a:p>
            <a:pPr algn="just"/>
            <a:endParaRPr lang="ru-RU" sz="2400"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203</TotalTime>
  <Words>1179</Words>
  <Application>Microsoft Office PowerPoint</Application>
  <PresentationFormat>Экран (4:3)</PresentationFormat>
  <Paragraphs>193</Paragraphs>
  <Slides>41</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41</vt:i4>
      </vt:variant>
    </vt:vector>
  </HeadingPairs>
  <TitlesOfParts>
    <vt:vector size="43" baseType="lpstr">
      <vt:lpstr>Натуральные материалы</vt:lpstr>
      <vt:lpstr>Visio</vt:lpstr>
      <vt:lpstr>  ОРГАНИЗАЦИЯ ПРОИЗВОДСТВА НА ПРЕДПРИЯТИИ</vt:lpstr>
      <vt:lpstr>Главная цель организации производства</vt:lpstr>
      <vt:lpstr>Промышленное производство -</vt:lpstr>
      <vt:lpstr>Производственный процесс -</vt:lpstr>
      <vt:lpstr>Подсистемы процессов производства</vt:lpstr>
      <vt:lpstr>Модель процесса производства</vt:lpstr>
      <vt:lpstr>Производственные процессы</vt:lpstr>
      <vt:lpstr>Структура производственных процессов</vt:lpstr>
      <vt:lpstr>Стадии производственного процесса</vt:lpstr>
      <vt:lpstr>Производственные процессы</vt:lpstr>
      <vt:lpstr>Технологические процессы</vt:lpstr>
      <vt:lpstr>Фазная структура технологических процессов </vt:lpstr>
      <vt:lpstr>Виды операций</vt:lpstr>
      <vt:lpstr>Основные принципы организации производственного процесса</vt:lpstr>
      <vt:lpstr>Типы производства</vt:lpstr>
      <vt:lpstr>Слайд 16</vt:lpstr>
      <vt:lpstr>Производственная структура предприятия</vt:lpstr>
      <vt:lpstr>Характер производственной структуры предприятия</vt:lpstr>
      <vt:lpstr>Слайд 19</vt:lpstr>
      <vt:lpstr>Слайд 20</vt:lpstr>
      <vt:lpstr>Основные структурные производственные единицы</vt:lpstr>
      <vt:lpstr>Производственная структура цеха </vt:lpstr>
      <vt:lpstr>Структура производственного цикла</vt:lpstr>
      <vt:lpstr>Производственный цикл -</vt:lpstr>
      <vt:lpstr>Производственный цикл</vt:lpstr>
      <vt:lpstr>Структура производственного цикла</vt:lpstr>
      <vt:lpstr>Операционное время (Топр):  </vt:lpstr>
      <vt:lpstr>Оперативное время (Топ) </vt:lpstr>
      <vt:lpstr>Время перерывов (Тпр)</vt:lpstr>
      <vt:lpstr>Время межоперационного пролеживания (Тмо)</vt:lpstr>
      <vt:lpstr>Производственный цикл </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21</cp:revision>
  <dcterms:modified xsi:type="dcterms:W3CDTF">2017-05-05T07:07:55Z</dcterms:modified>
</cp:coreProperties>
</file>