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9999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00"/>
    <a:srgbClr val="CC6600"/>
    <a:srgbClr val="993300"/>
    <a:srgbClr val="FFCC99"/>
    <a:srgbClr val="FFCC66"/>
    <a:srgbClr val="CC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EDBF2-0406-45D4-B594-B82C8E5EB0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9B676-E8C4-422C-908E-45CA5DDC0D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B715-E245-4855-9F29-FA1616A35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2216A-339F-4D34-AFF8-78AE25BFA9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25143-EED3-4B11-A4E1-0F36AB3DF6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4B70A-9437-42F7-9FFB-BFC6E25CC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ED337-5D57-45EE-92D8-1BAA7B8887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2B40C-515D-49C1-BD6D-4DA9432EE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9E98D-592A-4C20-8312-E6C6B79CD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44EC1-529E-44EF-B7DA-31F9A68CF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4AA01-4A5C-48EB-B3F7-27775AD6AF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0A82313-A4F4-4168-AB89-EB0B0AC94F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17.privet.ru/lr/0a0e214f8c0787254b83074865648528" TargetMode="External"/><Relationship Id="rId2" Type="http://schemas.openxmlformats.org/officeDocument/2006/relationships/hyperlink" Target="http://www.orange-gifts.ru/image/catalog/products/l_12-09-240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003.radikal.ru/0805/c8/a319038021ac.jpg" TargetMode="External"/><Relationship Id="rId4" Type="http://schemas.openxmlformats.org/officeDocument/2006/relationships/hyperlink" Target="http://stat17.privet.ru/lr/0a0e74a8069b5832f35e9e8b01347c6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58888" y="0"/>
            <a:ext cx="669766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66"/>
                </a:solidFill>
                <a:latin typeface="Verdana" pitchFamily="34" charset="0"/>
              </a:rPr>
              <a:t>тренажер по теме «Деньги»</a:t>
            </a:r>
          </a:p>
          <a:p>
            <a:pPr>
              <a:spcBef>
                <a:spcPct val="50000"/>
              </a:spcBef>
            </a:pPr>
            <a:endParaRPr lang="ru-RU" sz="36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979613" y="836613"/>
            <a:ext cx="5545137" cy="19446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alpha val="85001"/>
                      </a:srgbClr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Comic Sans MS"/>
              </a:rPr>
              <a:t>кораблик</a:t>
            </a:r>
          </a:p>
        </p:txBody>
      </p:sp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2987675" y="2420938"/>
            <a:ext cx="2857500" cy="2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8153400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0000">
                      <a:gamma/>
                      <a:shade val="50588"/>
                      <a:invGamma/>
                    </a:srgbClr>
                  </a:gs>
                  <a:gs pos="50000">
                    <a:srgbClr val="CC0000"/>
                  </a:gs>
                  <a:gs pos="100000">
                    <a:srgbClr val="CC0000">
                      <a:gamma/>
                      <a:shade val="50588"/>
                      <a:invGamma/>
                    </a:srgbClr>
                  </a:gs>
                </a:gsLst>
                <a:lin ang="5400000" scaled="1"/>
              </a:gradFill>
              <a:latin typeface="Comic Sans MS"/>
            </a:endParaRPr>
          </a:p>
        </p:txBody>
      </p:sp>
      <p:pic>
        <p:nvPicPr>
          <p:cNvPr id="7196" name="Picture 28" descr="j043267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7652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7653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1258888" y="5661025"/>
            <a:ext cx="1728787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копейка</a:t>
            </a: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алтын</a:t>
            </a:r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гривна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Монета весившая 0,68 грамм серебра</a:t>
            </a:r>
          </a:p>
        </p:txBody>
      </p:sp>
      <p:pic>
        <p:nvPicPr>
          <p:cNvPr id="27666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2"/>
                  </p:tgtEl>
                </p:cond>
              </p:nextCondLst>
            </p:seq>
          </p:childTnLst>
        </p:cTn>
      </p:par>
    </p:tnLst>
    <p:bldLst>
      <p:bldP spid="27663" grpId="0" animBg="1"/>
      <p:bldP spid="276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8676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8677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ефимки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чеканки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емельянки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Как в народе на Руси назывались перечеканенные рубли?</a:t>
            </a:r>
          </a:p>
        </p:txBody>
      </p:sp>
      <p:pic>
        <p:nvPicPr>
          <p:cNvPr id="28690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6"/>
                  </p:tgtEl>
                </p:cond>
              </p:nextCondLst>
            </p:seq>
          </p:childTnLst>
        </p:cTn>
      </p:par>
    </p:tnLst>
    <p:bldLst>
      <p:bldP spid="28687" grpId="0" animBg="1"/>
      <p:bldP spid="286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700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29701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меха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шкуры</a:t>
            </a: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соль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39750" y="188913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Какой эквивалент получил название «мягкое золото» ?</a:t>
            </a:r>
          </a:p>
        </p:txBody>
      </p:sp>
      <p:pic>
        <p:nvPicPr>
          <p:cNvPr id="29714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0"/>
                  </p:tgtEl>
                </p:cond>
              </p:nextCondLst>
            </p:seq>
          </p:childTnLst>
        </p:cTn>
      </p:par>
    </p:tnLst>
    <p:bldLst>
      <p:bldP spid="29711" grpId="0" animBg="1"/>
      <p:bldP spid="297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0724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0725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1974</a:t>
            </a: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1984</a:t>
            </a:r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1975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В каком году появились на свет пластиковые карты ?</a:t>
            </a:r>
          </a:p>
        </p:txBody>
      </p:sp>
      <p:pic>
        <p:nvPicPr>
          <p:cNvPr id="30738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4"/>
                  </p:tgtEl>
                </p:cond>
              </p:nextCondLst>
            </p:seq>
          </p:childTnLst>
        </p:cTn>
      </p:par>
    </p:tnLst>
    <p:bldLst>
      <p:bldP spid="30735" grpId="0" animBg="1"/>
      <p:bldP spid="307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748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1749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1258888" y="5661025"/>
            <a:ext cx="1728787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дирхемы</a:t>
            </a:r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динарии</a:t>
            </a: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резаны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Серебряные монеты с арабскими надписями, имевшие хождение на Руси?</a:t>
            </a:r>
          </a:p>
        </p:txBody>
      </p:sp>
      <p:pic>
        <p:nvPicPr>
          <p:cNvPr id="31762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8"/>
                  </p:tgtEl>
                </p:cond>
              </p:nextCondLst>
            </p:seq>
          </p:childTnLst>
        </p:cTn>
      </p:par>
    </p:tnLst>
    <p:bldLst>
      <p:bldP spid="31759" grpId="0" animBg="1"/>
      <p:bldP spid="317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2772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32773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Филипп </a:t>
            </a:r>
            <a:r>
              <a:rPr lang="en-US" sz="2400" b="1">
                <a:solidFill>
                  <a:srgbClr val="000066"/>
                </a:solidFill>
              </a:rPr>
              <a:t>IV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Людовик </a:t>
            </a:r>
            <a:r>
              <a:rPr lang="en-US" sz="2400" b="1">
                <a:solidFill>
                  <a:srgbClr val="000066"/>
                </a:solidFill>
              </a:rPr>
              <a:t>V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6084888" y="5734050"/>
            <a:ext cx="2016125" cy="360363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 </a:t>
            </a:r>
            <a:r>
              <a:rPr lang="ru-RU" sz="2400" b="1">
                <a:solidFill>
                  <a:srgbClr val="000066"/>
                </a:solidFill>
              </a:rPr>
              <a:t>Наполеон</a:t>
            </a:r>
            <a:r>
              <a:rPr lang="en-US" sz="2400" b="1">
                <a:solidFill>
                  <a:srgbClr val="000066"/>
                </a:solidFill>
              </a:rPr>
              <a:t> I</a:t>
            </a:r>
            <a:r>
              <a:rPr lang="ru-RU" sz="24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95288" y="188913"/>
            <a:ext cx="8964612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      Какой французский правитель вошел в    историю с прозвищем «Фальшивомонетчик»?</a:t>
            </a:r>
          </a:p>
        </p:txBody>
      </p:sp>
      <p:pic>
        <p:nvPicPr>
          <p:cNvPr id="32786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2"/>
                  </p:tgtEl>
                </p:cond>
              </p:nextCondLst>
            </p:seq>
          </p:childTnLst>
        </p:cTn>
      </p:par>
    </p:tnLst>
    <p:bldLst>
      <p:bldP spid="32783" grpId="0" animBg="1"/>
      <p:bldP spid="327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3796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33797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бартер</a:t>
            </a:r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мена</a:t>
            </a: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сделка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39750" y="188913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Обмен одного товара на другой без помощи денег ?</a:t>
            </a:r>
          </a:p>
        </p:txBody>
      </p:sp>
      <p:pic>
        <p:nvPicPr>
          <p:cNvPr id="33810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6"/>
                  </p:tgtEl>
                </p:cond>
              </p:nextCondLst>
            </p:seq>
          </p:childTnLst>
        </p:cTn>
      </p:par>
    </p:tnLst>
    <p:bldLst>
      <p:bldP spid="33807" grpId="0" animBg="1"/>
      <p:bldP spid="338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4820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4821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гривна</a:t>
            </a: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резана</a:t>
            </a:r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шекель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Название русской монеты?</a:t>
            </a:r>
          </a:p>
        </p:txBody>
      </p:sp>
      <p:pic>
        <p:nvPicPr>
          <p:cNvPr id="34834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0"/>
                  </p:tgtEl>
                </p:cond>
              </p:nextCondLst>
            </p:seq>
          </p:childTnLst>
        </p:cTn>
      </p:par>
    </p:tnLst>
    <p:bldLst>
      <p:bldP spid="34831" grpId="0" animBg="1"/>
      <p:bldP spid="348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5844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5845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1258888" y="5661025"/>
            <a:ext cx="1728787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тин</a:t>
            </a:r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рубил</a:t>
            </a:r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талер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Какое название на Руси еще имел рубль?</a:t>
            </a:r>
          </a:p>
        </p:txBody>
      </p:sp>
      <p:pic>
        <p:nvPicPr>
          <p:cNvPr id="35858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5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4"/>
                  </p:tgtEl>
                </p:cond>
              </p:nextCondLst>
            </p:seq>
          </p:childTnLst>
        </p:cTn>
      </p:par>
    </p:tnLst>
    <p:bldLst>
      <p:bldP spid="35855" grpId="0" animBg="1"/>
      <p:bldP spid="358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6868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36869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номинал</a:t>
            </a: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реал</a:t>
            </a: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капитал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79388" y="188913"/>
            <a:ext cx="871378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Количество единиц местных денег которое объединяет в себе монета или денежный знак </a:t>
            </a:r>
          </a:p>
        </p:txBody>
      </p:sp>
      <p:pic>
        <p:nvPicPr>
          <p:cNvPr id="36882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8"/>
                  </p:tgtEl>
                </p:cond>
              </p:nextCondLst>
            </p:seq>
          </p:childTnLst>
        </p:cTn>
      </p:par>
    </p:tnLst>
    <p:bldLst>
      <p:bldP spid="36879" grpId="0" animBg="1"/>
      <p:bldP spid="368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277" name="Picture 13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11278" name="Picture 14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12588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куны</a:t>
            </a:r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алтын</a:t>
            </a: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гривна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Как назывались кожаные деньги на Руси?</a:t>
            </a:r>
          </a:p>
        </p:txBody>
      </p:sp>
      <p:pic>
        <p:nvPicPr>
          <p:cNvPr id="11294" name="Picture 30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8"/>
                  </p:tgtEl>
                </p:cond>
              </p:nextCondLst>
            </p:seq>
          </p:childTnLst>
        </p:cTn>
      </p:par>
    </p:tnLst>
    <p:bldLst>
      <p:bldP spid="11289" grpId="0" animBg="1"/>
      <p:bldP spid="1129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7892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7893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гривна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алтын</a:t>
            </a:r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рубль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Первая денежная единица Киевской Руси</a:t>
            </a:r>
          </a:p>
        </p:txBody>
      </p:sp>
      <p:pic>
        <p:nvPicPr>
          <p:cNvPr id="37906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9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2"/>
                  </p:tgtEl>
                </p:cond>
              </p:nextCondLst>
            </p:seq>
          </p:childTnLst>
        </p:cTn>
      </p:par>
    </p:tnLst>
    <p:bldLst>
      <p:bldP spid="37903" grpId="0" animBg="1"/>
      <p:bldP spid="379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8916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38917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1258888" y="5661025"/>
            <a:ext cx="1728787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эмиссия</a:t>
            </a:r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печатка</a:t>
            </a:r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наличность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Выпуск новых денег в обращение</a:t>
            </a:r>
          </a:p>
        </p:txBody>
      </p:sp>
      <p:pic>
        <p:nvPicPr>
          <p:cNvPr id="38930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6"/>
                  </p:tgtEl>
                </p:cond>
              </p:nextCondLst>
            </p:seq>
          </p:childTnLst>
        </p:cTn>
      </p:par>
    </p:tnLst>
    <p:bldLst>
      <p:bldP spid="38927" grpId="0" animBg="1"/>
      <p:bldP spid="389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1042988" y="1052513"/>
            <a:ext cx="7200900" cy="42481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alpha val="85001"/>
                      </a:srgbClr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Comic Sans MS"/>
              </a:rPr>
              <a:t>МОЛОДЦЫ 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15913" y="692150"/>
            <a:ext cx="88280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rId2"/>
              </a:rPr>
              <a:t>http://www.orange-gifts.ru/image/catalog/products/l_12-09-2400.jpg</a:t>
            </a:r>
            <a:r>
              <a:rPr lang="ru-RU"/>
              <a:t> парусник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23850" y="1268413"/>
            <a:ext cx="84597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rId3"/>
              </a:rPr>
              <a:t>http://stat17.privet.ru/lr/0a0e214f8c0787254b83074865648528</a:t>
            </a:r>
            <a:r>
              <a:rPr lang="ru-RU"/>
              <a:t> парусник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95288" y="1844675"/>
            <a:ext cx="8382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rId4"/>
              </a:rPr>
              <a:t>http://stat17.privet.ru/lr/0a0e74a8069b5832f35e9e8b01347c6c</a:t>
            </a:r>
            <a:r>
              <a:rPr lang="ru-RU"/>
              <a:t> парусник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39750" y="2492375"/>
            <a:ext cx="67532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rId5"/>
              </a:rPr>
              <a:t>http://i003.radikal.ru/0805/c8/a319038021ac.jpg</a:t>
            </a:r>
            <a:r>
              <a:rPr lang="ru-RU"/>
              <a:t>  Врунгель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484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0485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гривна</a:t>
            </a: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динарий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рубль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Продолговатый слиток серебра</a:t>
            </a:r>
          </a:p>
        </p:txBody>
      </p:sp>
      <p:pic>
        <p:nvPicPr>
          <p:cNvPr id="20498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4"/>
                  </p:tgtEl>
                </p:cond>
              </p:nextCondLst>
            </p:seq>
          </p:childTnLst>
        </p:cTn>
      </p:par>
    </p:tnLst>
    <p:bldLst>
      <p:bldP spid="20495" grpId="0" animBg="1"/>
      <p:bldP spid="204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08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21509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Иван </a:t>
            </a:r>
            <a:r>
              <a:rPr lang="en-US" sz="2400" b="1">
                <a:solidFill>
                  <a:srgbClr val="000066"/>
                </a:solidFill>
              </a:rPr>
              <a:t>III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Петр </a:t>
            </a:r>
            <a:r>
              <a:rPr lang="en-US" sz="2400" b="1">
                <a:solidFill>
                  <a:srgbClr val="000066"/>
                </a:solidFill>
              </a:rPr>
              <a:t>I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Иван </a:t>
            </a:r>
            <a:r>
              <a:rPr lang="en-US" sz="2400" b="1">
                <a:solidFill>
                  <a:srgbClr val="000066"/>
                </a:solidFill>
              </a:rPr>
              <a:t>IV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39750" y="188913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При каком царе появилась монета копейка?</a:t>
            </a:r>
          </a:p>
        </p:txBody>
      </p:sp>
      <p:pic>
        <p:nvPicPr>
          <p:cNvPr id="21522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</p:childTnLst>
        </p:cTn>
      </p:par>
    </p:tnLst>
    <p:bldLst>
      <p:bldP spid="21519" grpId="0" animBg="1"/>
      <p:bldP spid="215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2532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22533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1769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1768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1766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39750" y="188913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В каком году выпущены первые бумажные деньги на Руси?</a:t>
            </a:r>
          </a:p>
        </p:txBody>
      </p:sp>
      <p:pic>
        <p:nvPicPr>
          <p:cNvPr id="22546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2"/>
                  </p:tgtEl>
                </p:cond>
              </p:nextCondLst>
            </p:seq>
          </p:childTnLst>
        </p:cTn>
      </p:par>
    </p:tnLst>
    <p:bldLst>
      <p:bldP spid="22543" grpId="0" animBg="1"/>
      <p:bldP spid="225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830263" y="3211513"/>
            <a:ext cx="2520950" cy="302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3556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3557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1835150" y="4149725"/>
            <a:ext cx="1323975" cy="1509713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1258888" y="5661025"/>
            <a:ext cx="1728787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ассигнация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3635375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банкнота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6300788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деньга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Название первых бумажных денег выпущенных Екатериной </a:t>
            </a:r>
            <a:r>
              <a:rPr lang="en-US" sz="2800" b="1">
                <a:solidFill>
                  <a:srgbClr val="A50021"/>
                </a:solidFill>
              </a:rPr>
              <a:t>II</a:t>
            </a:r>
            <a:endParaRPr lang="ru-RU" sz="2800" b="1">
              <a:solidFill>
                <a:srgbClr val="A50021"/>
              </a:solidFill>
            </a:endParaRPr>
          </a:p>
        </p:txBody>
      </p:sp>
      <p:pic>
        <p:nvPicPr>
          <p:cNvPr id="23570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6"/>
                  </p:tgtEl>
                </p:cond>
              </p:nextCondLst>
            </p:seq>
          </p:childTnLst>
        </p:cTn>
      </p:par>
    </p:tnLst>
    <p:bldLst>
      <p:bldP spid="23567" grpId="0" animBg="1"/>
      <p:bldP spid="235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4580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4581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Петр </a:t>
            </a:r>
            <a:r>
              <a:rPr lang="en-US" sz="2400" b="1">
                <a:solidFill>
                  <a:srgbClr val="000066"/>
                </a:solidFill>
              </a:rPr>
              <a:t>I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3492500" y="3284538"/>
            <a:ext cx="2232025" cy="433387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Екатерина </a:t>
            </a:r>
            <a:r>
              <a:rPr lang="en-US" sz="2400" b="1">
                <a:solidFill>
                  <a:srgbClr val="000066"/>
                </a:solidFill>
              </a:rPr>
              <a:t>II</a:t>
            </a:r>
            <a:r>
              <a:rPr lang="ru-RU" sz="24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Иван </a:t>
            </a:r>
            <a:r>
              <a:rPr lang="en-US" sz="2400" b="1">
                <a:solidFill>
                  <a:srgbClr val="000066"/>
                </a:solidFill>
              </a:rPr>
              <a:t>III</a:t>
            </a:r>
            <a:endParaRPr lang="ru-RU" sz="2400" b="1">
              <a:solidFill>
                <a:srgbClr val="000066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При каком правителе монета приобрела форму круга?</a:t>
            </a:r>
          </a:p>
        </p:txBody>
      </p:sp>
      <p:pic>
        <p:nvPicPr>
          <p:cNvPr id="24594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0"/>
                  </p:tgtEl>
                </p:cond>
              </p:nextCondLst>
            </p:seq>
          </p:childTnLst>
        </p:cTn>
      </p:par>
    </p:tnLst>
    <p:bldLst>
      <p:bldP spid="24591" grpId="0" animBg="1"/>
      <p:bldP spid="245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21436241" flipH="1">
            <a:off x="5724525" y="3213100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755650" y="3141663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04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2922">
            <a:off x="2771775" y="981075"/>
            <a:ext cx="3384550" cy="2951163"/>
          </a:xfrm>
          <a:prstGeom prst="rect">
            <a:avLst/>
          </a:prstGeom>
          <a:noFill/>
        </p:spPr>
      </p:pic>
      <p:pic>
        <p:nvPicPr>
          <p:cNvPr id="25605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287" t="15347" r="3932" b="7465"/>
          <a:stretch>
            <a:fillRect/>
          </a:stretch>
        </p:blipFill>
        <p:spPr bwMode="auto">
          <a:xfrm>
            <a:off x="6659563" y="4076700"/>
            <a:ext cx="1323975" cy="1509713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6156325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электра</a:t>
            </a:r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3708400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сероза</a:t>
            </a:r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1547813" y="5661025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эгина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1188" y="333375"/>
            <a:ext cx="8064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Как называется сплав золота и серебра?</a:t>
            </a:r>
          </a:p>
        </p:txBody>
      </p:sp>
      <p:pic>
        <p:nvPicPr>
          <p:cNvPr id="25618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</p:childTnLst>
        </p:cTn>
      </p:par>
    </p:tnLst>
    <p:bldLst>
      <p:bldP spid="25615" grpId="0" animBg="1"/>
      <p:bldP spid="256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5" r="8000" b="14703"/>
          <a:stretch>
            <a:fillRect/>
          </a:stretch>
        </p:blipFill>
        <p:spPr bwMode="auto">
          <a:xfrm rot="163759">
            <a:off x="2987675" y="765175"/>
            <a:ext cx="2520950" cy="302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76" t="4666" r="23541" b="13733"/>
          <a:stretch>
            <a:fillRect/>
          </a:stretch>
        </p:blipFill>
        <p:spPr bwMode="auto">
          <a:xfrm rot="184434">
            <a:off x="5508625" y="3068638"/>
            <a:ext cx="2873375" cy="317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28" name="Picture 4" descr="kita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57078" flipH="1">
            <a:off x="611188" y="3500438"/>
            <a:ext cx="3384550" cy="2951162"/>
          </a:xfrm>
          <a:prstGeom prst="rect">
            <a:avLst/>
          </a:prstGeom>
          <a:noFill/>
        </p:spPr>
      </p:pic>
      <p:pic>
        <p:nvPicPr>
          <p:cNvPr id="26629" name="Picture 5" descr="вруггел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" t="15347" r="45287" b="7465"/>
          <a:stretch>
            <a:fillRect/>
          </a:stretch>
        </p:blipFill>
        <p:spPr bwMode="auto">
          <a:xfrm>
            <a:off x="3203575" y="1700213"/>
            <a:ext cx="1323975" cy="1509712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216686">
            <a:off x="40481" y="-40481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10800000">
            <a:off x="8748713" y="0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0" y="6381750"/>
            <a:ext cx="395288" cy="476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16062607">
            <a:off x="8708231" y="6422232"/>
            <a:ext cx="395287" cy="4762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3348038" y="321310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Китай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1258888" y="5734050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000066"/>
                </a:solidFill>
              </a:rPr>
              <a:t>Япония</a:t>
            </a: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300788" y="5589588"/>
            <a:ext cx="1800225" cy="50482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Индия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9750" y="188913"/>
            <a:ext cx="80645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В каком государстве появились первые бумажные деньги?</a:t>
            </a:r>
          </a:p>
        </p:txBody>
      </p:sp>
      <p:pic>
        <p:nvPicPr>
          <p:cNvPr id="26642" name="Picture 18" descr="j043267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5857875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8"/>
                  </p:tgtEl>
                </p:cond>
              </p:nextCondLst>
            </p:seq>
          </p:childTnLst>
        </p:cTn>
      </p:par>
    </p:tnLst>
    <p:bldLst>
      <p:bldP spid="26639" grpId="0" animBg="1"/>
      <p:bldP spid="2664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257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17</cp:revision>
  <dcterms:created xsi:type="dcterms:W3CDTF">2010-01-30T11:56:50Z</dcterms:created>
  <dcterms:modified xsi:type="dcterms:W3CDTF">2012-02-26T14:08:08Z</dcterms:modified>
</cp:coreProperties>
</file>