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4" r:id="rId4"/>
    <p:sldId id="258" r:id="rId5"/>
    <p:sldId id="257" r:id="rId6"/>
    <p:sldId id="261" r:id="rId7"/>
    <p:sldId id="260" r:id="rId8"/>
    <p:sldId id="262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Возможности педагогической технологии "Дебаты" при формировании общих компетенций на уроках экономики.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 преподаватель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Золотухо</a:t>
            </a:r>
            <a:r>
              <a:rPr lang="ru-RU" dirty="0" smtClean="0">
                <a:solidFill>
                  <a:schemeClr val="tx1"/>
                </a:solidFill>
              </a:rPr>
              <a:t> Ю.А.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-48399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1000" y="228600"/>
            <a:ext cx="4478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Заговори, чтоб я тебя увидел </a:t>
            </a:r>
            <a:r>
              <a:rPr lang="ru-RU" sz="2400" b="1" i="1" dirty="0" smtClean="0">
                <a:solidFill>
                  <a:srgbClr val="C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96200" y="762000"/>
            <a:ext cx="11129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Сократ</a:t>
            </a:r>
            <a:endParaRPr lang="ru-RU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48000" y="1905000"/>
            <a:ext cx="2895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Виды дебатов на уроках экономики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33400" y="762000"/>
            <a:ext cx="2667000" cy="1371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Дебаты как средство формализации дискуссии;</a:t>
            </a:r>
          </a:p>
        </p:txBody>
      </p:sp>
      <p:sp>
        <p:nvSpPr>
          <p:cNvPr id="4" name="Овал 3"/>
          <p:cNvSpPr/>
          <p:nvPr/>
        </p:nvSpPr>
        <p:spPr>
          <a:xfrm>
            <a:off x="6019800" y="685800"/>
            <a:ext cx="2286000" cy="12954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Проблемные дебаты;</a:t>
            </a:r>
          </a:p>
        </p:txBody>
      </p:sp>
      <p:sp>
        <p:nvSpPr>
          <p:cNvPr id="5" name="Овал 4"/>
          <p:cNvSpPr/>
          <p:nvPr/>
        </p:nvSpPr>
        <p:spPr>
          <a:xfrm>
            <a:off x="457200" y="3429000"/>
            <a:ext cx="2514600" cy="15240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Экспресс-дебаты по мини-проблемам;</a:t>
            </a:r>
          </a:p>
        </p:txBody>
      </p:sp>
      <p:sp>
        <p:nvSpPr>
          <p:cNvPr id="6" name="Овал 5"/>
          <p:cNvSpPr/>
          <p:nvPr/>
        </p:nvSpPr>
        <p:spPr>
          <a:xfrm>
            <a:off x="6248400" y="3352800"/>
            <a:ext cx="2362200" cy="15240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Повторительно-обобщающие уроки.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00400" y="4724400"/>
            <a:ext cx="2971800" cy="16002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Подведения итогов самостоятельной работы обучающихся; 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>
            <a:endCxn id="2" idx="1"/>
          </p:cNvCxnSpPr>
          <p:nvPr/>
        </p:nvCxnSpPr>
        <p:spPr>
          <a:xfrm>
            <a:off x="2971800" y="1905000"/>
            <a:ext cx="500251" cy="267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5715000" y="18288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1200" y="32766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2" idx="4"/>
          </p:cNvCxnSpPr>
          <p:nvPr/>
        </p:nvCxnSpPr>
        <p:spPr>
          <a:xfrm>
            <a:off x="4495800" y="3733800"/>
            <a:ext cx="76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2514600" y="33528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Технология «Дебаты»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Способствует развитию: </a:t>
            </a:r>
          </a:p>
          <a:p>
            <a:r>
              <a:rPr lang="ru-RU" i="1" dirty="0" smtClean="0"/>
              <a:t>логики; </a:t>
            </a:r>
          </a:p>
          <a:p>
            <a:r>
              <a:rPr lang="ru-RU" i="1" dirty="0" smtClean="0"/>
              <a:t>критического мышления; </a:t>
            </a:r>
          </a:p>
          <a:p>
            <a:r>
              <a:rPr lang="ru-RU" i="1" dirty="0" smtClean="0"/>
              <a:t>умения синтезировать знания; </a:t>
            </a:r>
          </a:p>
          <a:p>
            <a:r>
              <a:rPr lang="ru-RU" i="1" dirty="0" smtClean="0"/>
              <a:t>формирует системное видение проблемы; </a:t>
            </a:r>
          </a:p>
          <a:p>
            <a:r>
              <a:rPr lang="ru-RU" i="1" dirty="0" smtClean="0"/>
              <a:t>выработать навык публичного выступления;</a:t>
            </a:r>
          </a:p>
          <a:p>
            <a:r>
              <a:rPr lang="ru-RU" i="1" dirty="0" smtClean="0"/>
              <a:t>развивает устную речь. </a:t>
            </a:r>
          </a:p>
          <a:p>
            <a:pPr>
              <a:buNone/>
            </a:pPr>
            <a:r>
              <a:rPr lang="ru-RU" dirty="0" smtClean="0"/>
              <a:t>Использование элементов дебатов на </a:t>
            </a:r>
            <a:r>
              <a:rPr lang="ru-RU" u="sng" dirty="0" smtClean="0"/>
              <a:t>различных этапах урока</a:t>
            </a:r>
            <a:r>
              <a:rPr lang="ru-RU" dirty="0" smtClean="0"/>
              <a:t> способствует реализации конкретных задач: актуализации знаний, самостоятельной работы обучающихся, обобщению, систематизации и закреплению учебного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48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3648" y="2967335"/>
            <a:ext cx="57567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 !</a:t>
            </a:r>
            <a:endParaRPr lang="ru-RU" sz="5400" b="1" cap="none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438400"/>
          </a:xfrm>
        </p:spPr>
        <p:txBody>
          <a:bodyPr>
            <a:noAutofit/>
          </a:bodyPr>
          <a:lstStyle/>
          <a:p>
            <a:pPr algn="ctr"/>
            <a:r>
              <a:rPr lang="ru-RU" sz="3600" cap="none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Технологии дебаты и проблемно </a:t>
            </a:r>
            <a:r>
              <a:rPr lang="ru-RU" sz="3600" cap="none" dirty="0" err="1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деятельностное</a:t>
            </a:r>
            <a:r>
              <a:rPr lang="ru-RU" sz="3600" cap="none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обучение</a:t>
            </a:r>
            <a:endParaRPr lang="ru-RU" sz="3600" cap="none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6019800"/>
            <a:ext cx="6172200" cy="35512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2600" y="6096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Знания - дети удивления </a:t>
            </a: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любопытства</a:t>
            </a: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Луи де Бройль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2600" y="1600200"/>
            <a:ext cx="6705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Учите ребёнка главным образом тому, что может быть ему полезно в жизни, сообразно карьере, которая ему предстоит</a:t>
            </a:r>
            <a:r>
              <a:rPr lang="ru-RU" sz="2000" b="1" i="1" dirty="0" smtClean="0">
                <a:solidFill>
                  <a:srgbClr val="002060"/>
                </a:solidFill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Д.Локк</a:t>
            </a:r>
            <a:endParaRPr lang="ru-RU" sz="20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Что такое успех?</a:t>
            </a:r>
            <a:endParaRPr lang="ru-RU" sz="4000" dirty="0"/>
          </a:p>
        </p:txBody>
      </p:sp>
      <p:pic>
        <p:nvPicPr>
          <p:cNvPr id="4" name="Содержимое 3" descr="http://stat21.privet.ru/lr/0d04c9331fa3ccdb2b724d7171bcaffa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952180"/>
            <a:ext cx="4343400" cy="429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5800" y="1905000"/>
            <a:ext cx="1330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Талант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3200" y="2209800"/>
            <a:ext cx="22436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Способности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3657600"/>
            <a:ext cx="1462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Везение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48400" y="3124200"/>
            <a:ext cx="1218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Удача 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0" y="4495800"/>
            <a:ext cx="27696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Степень</a:t>
            </a:r>
          </a:p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образованности</a:t>
            </a:r>
            <a:endParaRPr lang="ru-RU" sz="2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/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Конкуренция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– (от лат. сталкиваться) – борьба независимых экономических субъектов за ограниченные ресурсы.</a:t>
            </a:r>
          </a:p>
          <a:p>
            <a:endParaRPr lang="ru-RU" b="1" dirty="0" smtClean="0">
              <a:solidFill>
                <a:srgbClr val="A50021"/>
              </a:solidFill>
            </a:endParaRPr>
          </a:p>
          <a:p>
            <a:r>
              <a:rPr lang="ru-RU" b="1" dirty="0" smtClean="0">
                <a:solidFill>
                  <a:srgbClr val="A50021"/>
                </a:solidFill>
              </a:rPr>
              <a:t>Конкуренция</a:t>
            </a:r>
            <a:r>
              <a:rPr lang="ru-RU" b="1" dirty="0" smtClean="0">
                <a:solidFill>
                  <a:srgbClr val="000099"/>
                </a:solidFill>
              </a:rPr>
              <a:t> – поведенческая категория, когда индивидуальные продавцы и покупатели соперничают на рынке за более выгодные продажи и покупки.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A50021"/>
                </a:solidFill>
              </a:rPr>
              <a:t>(А. Смит)</a:t>
            </a:r>
          </a:p>
          <a:p>
            <a:endParaRPr lang="ru-RU" dirty="0"/>
          </a:p>
        </p:txBody>
      </p:sp>
      <p:pic>
        <p:nvPicPr>
          <p:cNvPr id="4" name="Рисунок 3" descr="http://www.movestheneedle.com/wp-content/uploads/2014/01/HighHurd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991100"/>
            <a:ext cx="2895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“Экономическая конкуренция - это не война, а соперничество в интересах друг друга” .</a:t>
            </a:r>
            <a:b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                                            </a:t>
            </a:r>
            <a:r>
              <a:rPr lang="ru-RU" sz="2800" b="1" dirty="0" err="1" smtClean="0">
                <a:solidFill>
                  <a:srgbClr val="000099"/>
                </a:solidFill>
                <a:latin typeface="Monotype Corsiva" pitchFamily="66" charset="0"/>
              </a:rPr>
              <a:t>Эвин</a:t>
            </a: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0099"/>
                </a:solidFill>
                <a:latin typeface="Monotype Corsiva" pitchFamily="66" charset="0"/>
              </a:rPr>
              <a:t>Кэннан</a:t>
            </a: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***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“Конкуренция обеспечивает наилучшее качество продуктов и развивает наихудшие качества людей”.</a:t>
            </a:r>
            <a:b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                                               Дэвид </a:t>
            </a:r>
            <a:r>
              <a:rPr lang="ru-RU" sz="2800" b="1" dirty="0" err="1" smtClean="0">
                <a:solidFill>
                  <a:srgbClr val="000099"/>
                </a:solidFill>
                <a:latin typeface="Monotype Corsiva" pitchFamily="66" charset="0"/>
              </a:rPr>
              <a:t>Сарнофф</a:t>
            </a: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***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“Конкуренция — жизнь торговли и смерть торговцев”.</a:t>
            </a:r>
            <a:b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                                                </a:t>
            </a:r>
            <a:r>
              <a:rPr lang="ru-RU" sz="2800" b="1" dirty="0" err="1" smtClean="0">
                <a:solidFill>
                  <a:srgbClr val="000099"/>
                </a:solidFill>
                <a:latin typeface="Monotype Corsiva" pitchFamily="66" charset="0"/>
              </a:rPr>
              <a:t>Элберт</a:t>
            </a:r>
            <a:r>
              <a:rPr lang="ru-RU" sz="2800" b="1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0099"/>
                </a:solidFill>
                <a:latin typeface="Monotype Corsiva" pitchFamily="66" charset="0"/>
              </a:rPr>
              <a:t>Хаббард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Конкуренция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Достоинства </a:t>
            </a:r>
          </a:p>
          <a:p>
            <a:pPr algn="ctr">
              <a:buNone/>
            </a:pPr>
            <a:r>
              <a:rPr lang="ru-RU" sz="3600" b="1" i="1" dirty="0" smtClean="0"/>
              <a:t>и</a:t>
            </a:r>
          </a:p>
          <a:p>
            <a:pPr algn="r"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Недостатки</a:t>
            </a:r>
          </a:p>
          <a:p>
            <a:pPr algn="r">
              <a:buNone/>
            </a:pPr>
            <a:r>
              <a:rPr lang="ru-RU" sz="3600" b="1" i="1" dirty="0" smtClean="0"/>
              <a:t> </a:t>
            </a:r>
            <a:endParaRPr lang="ru-RU" sz="3600" b="1" i="1" dirty="0"/>
          </a:p>
        </p:txBody>
      </p:sp>
      <p:pic>
        <p:nvPicPr>
          <p:cNvPr id="4" name="Рисунок 3" descr="http://mediasubs.ru/group/uploads/se/sekretyi-deneg/image2/tOWJjMC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814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175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конкуренция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657600" cy="43434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Способствует более эффективному использованью ресурсов;</a:t>
            </a:r>
          </a:p>
          <a:p>
            <a:r>
              <a:rPr lang="ru-RU" dirty="0" smtClean="0"/>
              <a:t>2. Вызывает необходимость гибко реагировать и быстро адаптироваться к изменяющимся условиям производства;</a:t>
            </a:r>
          </a:p>
          <a:p>
            <a:r>
              <a:rPr lang="ru-RU" dirty="0" smtClean="0"/>
              <a:t>3. Создаёт условия по оптимальному использованью научно-технических достижений в области создания новых видов товаров и т.д.;</a:t>
            </a:r>
          </a:p>
          <a:p>
            <a:r>
              <a:rPr lang="ru-RU" dirty="0" smtClean="0"/>
              <a:t>4. Обеспечивает свободу выбора и действий потребителей и производителей;</a:t>
            </a:r>
          </a:p>
          <a:p>
            <a:r>
              <a:rPr lang="ru-RU" dirty="0" smtClean="0"/>
              <a:t>5. Нацеливает производителей на удовлетворение разнообразных потребностей потребителей и на повышение качества товаров и услуг.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905000"/>
            <a:ext cx="3657600" cy="43434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1. Не способствует сохранению невоспроизводимых ресурсов (животные, полезные ископаемые, леса, вода и т.д.);</a:t>
            </a:r>
          </a:p>
          <a:p>
            <a:r>
              <a:rPr lang="ru-RU" dirty="0" smtClean="0"/>
              <a:t>2. Отрицательно сказывается на экологии окружающей среды;</a:t>
            </a:r>
          </a:p>
          <a:p>
            <a:r>
              <a:rPr lang="ru-RU" dirty="0" smtClean="0"/>
              <a:t>3. Не обеспечивает развития производства товаров и услуг общественного пользованья (дороги, общественный транспорт и т.д.);</a:t>
            </a:r>
          </a:p>
          <a:p>
            <a:r>
              <a:rPr lang="ru-RU" dirty="0" smtClean="0"/>
              <a:t>4. Не создаёт условий для развития фундаментальной науки, системы образования, многих элементов городского хозяйства;</a:t>
            </a:r>
          </a:p>
          <a:p>
            <a:r>
              <a:rPr lang="ru-RU" dirty="0" smtClean="0"/>
              <a:t>5. Не гарантирует права на труд (стимулирует безработицу), доход, отдых;</a:t>
            </a:r>
          </a:p>
          <a:p>
            <a:r>
              <a:rPr lang="ru-RU" dirty="0" smtClean="0"/>
              <a:t>6. Не содержит механизмов, препятствующих возникновению социальной несправедливости и расслоению общества на богатых и бедных.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219200"/>
            <a:ext cx="3657600" cy="533400"/>
          </a:xfrm>
        </p:spPr>
        <p:txBody>
          <a:bodyPr/>
          <a:lstStyle/>
          <a:p>
            <a:pPr algn="ctr"/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1219200"/>
            <a:ext cx="3657600" cy="533400"/>
          </a:xfrm>
        </p:spPr>
        <p:txBody>
          <a:bodyPr/>
          <a:lstStyle/>
          <a:p>
            <a:pPr algn="ctr"/>
            <a:r>
              <a:rPr lang="ru-RU" dirty="0" smtClean="0"/>
              <a:t>Минусы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Формирование компетенции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Что главное при формировании  </a:t>
            </a:r>
          </a:p>
          <a:p>
            <a:pPr algn="ctr">
              <a:buNone/>
            </a:pPr>
            <a:r>
              <a:rPr lang="ru-RU" dirty="0" smtClean="0"/>
              <a:t>компетенции ?</a:t>
            </a:r>
          </a:p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Конечный стандартный результат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err="1" smtClean="0"/>
              <a:t>Компетентностный</a:t>
            </a:r>
            <a:r>
              <a:rPr lang="ru-RU" dirty="0" smtClean="0"/>
              <a:t> результат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Деятельность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886200" y="1981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810000" y="38100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dop-education.ucoz.ru/blog.ya-ne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00500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228598"/>
          <a:ext cx="89916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540"/>
                <a:gridCol w="7122060"/>
              </a:tblGrid>
              <a:tr h="114435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Виды компетенций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Компетенции (способности)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выпускника СПО</a:t>
                      </a:r>
                      <a:endParaRPr lang="ru-RU" sz="1800" dirty="0"/>
                    </a:p>
                  </a:txBody>
                  <a:tcPr/>
                </a:tc>
              </a:tr>
              <a:tr h="148765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Регулятивные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Организовывать собственную деятельность, выбирать методы и способы выполнения профессиональных задач из известных, оценивать их эффективность и качество (ОК 2).</a:t>
                      </a:r>
                      <a:endParaRPr lang="ru-RU" sz="1800" dirty="0"/>
                    </a:p>
                  </a:txBody>
                  <a:tcPr/>
                </a:tc>
              </a:tr>
              <a:tr h="940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ческие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Решать проблемы, принимать решения в стандартных и нестандартных ситуациях, нести за них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ответственность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(ОК 3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9936">
                <a:tc rowSpan="3"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 -коммуникативные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 поиск и использовать информацию, необходимую для эффективного выполнения профессиональных задач, профессионального и личностного развития (ОК 4). </a:t>
                      </a:r>
                      <a:endParaRPr lang="ru-RU" sz="1800" dirty="0"/>
                    </a:p>
                  </a:txBody>
                  <a:tcPr/>
                </a:tc>
              </a:tr>
              <a:tr h="9409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использовать информационно – коммуникативные технологии в профессиональной деятельности ( ОК 5).</a:t>
                      </a:r>
                      <a:endParaRPr lang="ru-RU" sz="1800" dirty="0"/>
                    </a:p>
                  </a:txBody>
                  <a:tcPr/>
                </a:tc>
              </a:tr>
              <a:tr h="8855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в команде, эффективно общаться с коллегами, руководством и клиентами (ОК6).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521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Возможности педагогической технологии "Дебаты" при формировании общих компетенций на уроках экономики. </vt:lpstr>
      <vt:lpstr>Технологии дебаты и проблемно деятельностное обучение</vt:lpstr>
      <vt:lpstr>Что такое успех?</vt:lpstr>
      <vt:lpstr>Слайд 4</vt:lpstr>
      <vt:lpstr>Слайд 5</vt:lpstr>
      <vt:lpstr>Конкуренция </vt:lpstr>
      <vt:lpstr>конкуренция</vt:lpstr>
      <vt:lpstr>Формирование компетенции </vt:lpstr>
      <vt:lpstr>Слайд 9</vt:lpstr>
      <vt:lpstr>Слайд 10</vt:lpstr>
      <vt:lpstr>Технология «Дебаты»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Ignat</dc:creator>
  <cp:lastModifiedBy>admin</cp:lastModifiedBy>
  <cp:revision>21</cp:revision>
  <dcterms:created xsi:type="dcterms:W3CDTF">2014-06-11T16:21:10Z</dcterms:created>
  <dcterms:modified xsi:type="dcterms:W3CDTF">2014-06-19T18:35:45Z</dcterms:modified>
</cp:coreProperties>
</file>