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59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организации. Внешняя и внутренняя среда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Новая папка\collabo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00372"/>
            <a:ext cx="538163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Процесс создания организационной структуры: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определение типа организационной структуры; </a:t>
            </a:r>
          </a:p>
          <a:p>
            <a:pPr lvl="0"/>
            <a:r>
              <a:rPr lang="ru-RU" dirty="0" smtClean="0"/>
              <a:t>выделение структурных подразделений ;</a:t>
            </a:r>
          </a:p>
          <a:p>
            <a:pPr lvl="0"/>
            <a:r>
              <a:rPr lang="ru-RU" dirty="0" smtClean="0"/>
              <a:t>делегирование и передача на нижестоящие уровни полномочий и ответственности.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Категории сотрудников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Руководители </a:t>
            </a:r>
            <a:endParaRPr lang="en-US" b="1" dirty="0" smtClean="0"/>
          </a:p>
          <a:p>
            <a:r>
              <a:rPr lang="ru-RU" dirty="0" smtClean="0"/>
              <a:t>лица, выполняющие главную функцию и осуществляющие общее руководство предприятием, его службами и подразделениями. </a:t>
            </a:r>
          </a:p>
          <a:p>
            <a:pPr>
              <a:buNone/>
            </a:pPr>
            <a:r>
              <a:rPr lang="ru-RU" b="1" dirty="0" smtClean="0"/>
              <a:t>Специалисты </a:t>
            </a:r>
            <a:endParaRPr lang="en-US" b="1" dirty="0" smtClean="0"/>
          </a:p>
          <a:p>
            <a:r>
              <a:rPr lang="ru-RU" dirty="0" smtClean="0"/>
              <a:t>лица, выполняющие основную функцию  и занятые анализом информации и подготовкой решений по экономике, финансам, научно-техническим и инженерным проблемам и т.д. </a:t>
            </a:r>
          </a:p>
          <a:p>
            <a:pPr>
              <a:buNone/>
            </a:pPr>
            <a:r>
              <a:rPr lang="ru-RU" b="1" dirty="0" smtClean="0"/>
              <a:t>Исполнители </a:t>
            </a:r>
            <a:endParaRPr lang="en-US" b="1" dirty="0" smtClean="0"/>
          </a:p>
          <a:p>
            <a:r>
              <a:rPr lang="ru-RU" dirty="0" smtClean="0"/>
              <a:t> лица, выполняющие вспомогательную функцию, например, работу по подготовке и оформлению документации, хозяйственную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Линейная структура управления</a:t>
            </a:r>
            <a:endParaRPr lang="ru-RU" sz="4000" dirty="0"/>
          </a:p>
        </p:txBody>
      </p:sp>
      <p:pic>
        <p:nvPicPr>
          <p:cNvPr id="4" name="Содержимое 3" descr="http://manager.mpfmargtu.edusite.ru/images/rtemagicc_a4903e2959gif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357982" cy="348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Функциональная структура управления</a:t>
            </a:r>
            <a:endParaRPr lang="ru-RU" sz="4000" dirty="0"/>
          </a:p>
        </p:txBody>
      </p:sp>
      <p:pic>
        <p:nvPicPr>
          <p:cNvPr id="4" name="Содержимое 3" descr="http://manager.mpfmargtu.edusite.ru/images/rtemagicc_020d7e9a67gif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5" y="1428736"/>
            <a:ext cx="6367488" cy="413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Дивизионная структура управления</a:t>
            </a:r>
            <a:endParaRPr lang="ru-RU" sz="4000" dirty="0"/>
          </a:p>
        </p:txBody>
      </p:sp>
      <p:pic>
        <p:nvPicPr>
          <p:cNvPr id="4" name="Содержимое 3" descr="http://manager.mpfmargtu.edusite.ru/images/rtemagicc_db57eb5048gif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654846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Матричная структура управления</a:t>
            </a:r>
            <a:endParaRPr lang="ru-RU" sz="4000" dirty="0"/>
          </a:p>
        </p:txBody>
      </p:sp>
      <p:pic>
        <p:nvPicPr>
          <p:cNvPr id="4" name="Содержимое 3" descr="http://manager.mpfmargtu.edusite.ru/images/rtemagicc_011c276318gif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62150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Новая папка\Exaанегрповгнсгевгmple.jp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1975" y="3705225"/>
            <a:ext cx="4772025" cy="31527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36433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Предпринимательская деятельность</a:t>
            </a:r>
            <a:r>
              <a:rPr lang="ru-RU" sz="3200" dirty="0" smtClean="0"/>
              <a:t> - </a:t>
            </a:r>
            <a:r>
              <a:rPr lang="ru-RU" dirty="0" smtClean="0"/>
              <a:t>самостоятельная, осуществляемая на свой риск деятельность граждан и их объединений, направленная на систематическое получение прибыли от пользования имуществом, продажи товаров, выполнения работ или оказания услуг лицами, зарегистрированными в этом качестве в установленном законом порядке.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организации по отраслевому признаку: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pPr lvl="0"/>
            <a:r>
              <a:rPr lang="ru-RU" dirty="0" smtClean="0"/>
              <a:t>промышленно-хозяйственные, </a:t>
            </a:r>
          </a:p>
          <a:p>
            <a:pPr lvl="0"/>
            <a:r>
              <a:rPr lang="ru-RU" dirty="0" smtClean="0"/>
              <a:t>финансовые, </a:t>
            </a:r>
          </a:p>
          <a:p>
            <a:pPr lvl="0"/>
            <a:r>
              <a:rPr lang="ru-RU" dirty="0" smtClean="0"/>
              <a:t>административно-управленческие, </a:t>
            </a:r>
          </a:p>
          <a:p>
            <a:pPr lvl="0"/>
            <a:r>
              <a:rPr lang="ru-RU" dirty="0" smtClean="0"/>
              <a:t>научно-исследовательские, </a:t>
            </a:r>
          </a:p>
          <a:p>
            <a:pPr lvl="0"/>
            <a:r>
              <a:rPr lang="ru-RU" dirty="0" smtClean="0"/>
              <a:t>образовательные, лечебные, </a:t>
            </a:r>
          </a:p>
          <a:p>
            <a:pPr lvl="0"/>
            <a:r>
              <a:rPr lang="ru-RU" dirty="0" err="1" smtClean="0"/>
              <a:t>социокультурные</a:t>
            </a:r>
            <a:r>
              <a:rPr lang="ru-RU" dirty="0" smtClean="0"/>
              <a:t>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По типологии организации: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по масштабам деятельности: </a:t>
            </a:r>
            <a:endParaRPr lang="ru-RU" sz="3600" dirty="0" smtClean="0"/>
          </a:p>
          <a:p>
            <a:pPr lvl="1"/>
            <a:r>
              <a:rPr lang="ru-RU" dirty="0" smtClean="0"/>
              <a:t>крупные, средние и малые; </a:t>
            </a:r>
            <a:endParaRPr lang="ru-RU" sz="3200" dirty="0" smtClean="0"/>
          </a:p>
          <a:p>
            <a:pPr lvl="0"/>
            <a:r>
              <a:rPr lang="ru-RU" b="1" dirty="0" smtClean="0"/>
              <a:t>по юридическому статусу</a:t>
            </a:r>
            <a:r>
              <a:rPr lang="ru-RU" dirty="0" smtClean="0"/>
              <a:t>: </a:t>
            </a:r>
            <a:endParaRPr lang="ru-RU" sz="3600" dirty="0" smtClean="0"/>
          </a:p>
          <a:p>
            <a:pPr lvl="1"/>
            <a:r>
              <a:rPr lang="ru-RU" dirty="0" smtClean="0"/>
              <a:t>общество с ограниченной ответственностью (ООО), </a:t>
            </a:r>
            <a:endParaRPr lang="ru-RU" sz="3200" dirty="0" smtClean="0"/>
          </a:p>
          <a:p>
            <a:pPr lvl="1"/>
            <a:r>
              <a:rPr lang="ru-RU" dirty="0" smtClean="0"/>
              <a:t>открытые и закрытые акционерные общества (ОАО и ЗАО), </a:t>
            </a:r>
            <a:endParaRPr lang="ru-RU" sz="3200" dirty="0" smtClean="0"/>
          </a:p>
          <a:p>
            <a:pPr lvl="1"/>
            <a:r>
              <a:rPr lang="ru-RU" dirty="0" smtClean="0"/>
              <a:t>муниципальные и федеральные унитарные предприятия (МУП и ФГУП) и т.д.; </a:t>
            </a:r>
            <a:endParaRPr lang="ru-RU" sz="3200" dirty="0" smtClean="0"/>
          </a:p>
          <a:p>
            <a:pPr lvl="0"/>
            <a:r>
              <a:rPr lang="ru-RU" b="1" dirty="0" smtClean="0"/>
              <a:t>по признаку собственности: </a:t>
            </a:r>
            <a:endParaRPr lang="ru-RU" sz="3600" dirty="0" smtClean="0"/>
          </a:p>
          <a:p>
            <a:pPr lvl="1"/>
            <a:r>
              <a:rPr lang="ru-RU" dirty="0" smtClean="0"/>
              <a:t>государственные, </a:t>
            </a:r>
            <a:endParaRPr lang="ru-RU" sz="3200" dirty="0" smtClean="0"/>
          </a:p>
          <a:p>
            <a:pPr lvl="1"/>
            <a:r>
              <a:rPr lang="ru-RU" dirty="0" smtClean="0"/>
              <a:t>частные, </a:t>
            </a:r>
            <a:endParaRPr lang="ru-RU" sz="3200" dirty="0" smtClean="0"/>
          </a:p>
          <a:p>
            <a:pPr lvl="1"/>
            <a:r>
              <a:rPr lang="ru-RU" dirty="0" smtClean="0"/>
              <a:t>общественные </a:t>
            </a:r>
            <a:endParaRPr lang="ru-RU" sz="3200" dirty="0" smtClean="0"/>
          </a:p>
          <a:p>
            <a:pPr lvl="1"/>
            <a:r>
              <a:rPr lang="ru-RU" dirty="0" smtClean="0"/>
              <a:t>организации со смешанной собственностью; </a:t>
            </a:r>
            <a:endParaRPr lang="ru-RU" sz="3200" dirty="0" smtClean="0"/>
          </a:p>
          <a:p>
            <a:pPr lvl="0"/>
            <a:r>
              <a:rPr lang="ru-RU" b="1" dirty="0" smtClean="0"/>
              <a:t>по источникам финансирования: </a:t>
            </a:r>
            <a:endParaRPr lang="ru-RU" sz="3600" dirty="0" smtClean="0"/>
          </a:p>
          <a:p>
            <a:pPr lvl="1"/>
            <a:r>
              <a:rPr lang="ru-RU" dirty="0" smtClean="0"/>
              <a:t>бюджетные, </a:t>
            </a:r>
            <a:endParaRPr lang="ru-RU" sz="3200" dirty="0" smtClean="0"/>
          </a:p>
          <a:p>
            <a:pPr lvl="1"/>
            <a:r>
              <a:rPr lang="ru-RU" dirty="0" smtClean="0"/>
              <a:t>внебюджетные </a:t>
            </a:r>
            <a:endParaRPr lang="ru-RU" sz="3200" dirty="0" smtClean="0"/>
          </a:p>
          <a:p>
            <a:pPr lvl="1"/>
            <a:r>
              <a:rPr lang="ru-RU" dirty="0" smtClean="0"/>
              <a:t>организации со смешанным финансированием.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Внутренняя среда организации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Структура организации- </a:t>
            </a:r>
            <a:r>
              <a:rPr lang="ru-RU" dirty="0" smtClean="0"/>
              <a:t>состав организации, ее уровни и подразделения взаимосвязанные между собой.</a:t>
            </a:r>
          </a:p>
          <a:p>
            <a:r>
              <a:rPr lang="ru-RU" b="1" dirty="0" smtClean="0"/>
              <a:t>Задача</a:t>
            </a:r>
            <a:r>
              <a:rPr lang="ru-RU" dirty="0" smtClean="0"/>
              <a:t> - это предписанная работа, которая должна быть выполнена установленным способом и в установленные сроки.</a:t>
            </a:r>
          </a:p>
          <a:p>
            <a:r>
              <a:rPr lang="ru-RU" b="1" dirty="0" smtClean="0"/>
              <a:t>Технология </a:t>
            </a:r>
            <a:r>
              <a:rPr lang="ru-RU" dirty="0" smtClean="0"/>
              <a:t>- это принцип, порядок организации какого-либо процесса для оптимального использования разного рода ресурсов </a:t>
            </a:r>
          </a:p>
          <a:p>
            <a:r>
              <a:rPr lang="ru-RU" b="1" dirty="0" smtClean="0"/>
              <a:t>Люди - </a:t>
            </a:r>
            <a:r>
              <a:rPr lang="ru-RU" dirty="0" smtClean="0"/>
              <a:t>являются центральным звеном в любой системе управления.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4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048000"/>
            <a:ext cx="3810000" cy="381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Факторы влияющие на работу с людьми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человека;</a:t>
            </a:r>
          </a:p>
          <a:p>
            <a:r>
              <a:rPr lang="ru-RU" dirty="0" smtClean="0"/>
              <a:t>Восприятие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Ценности;</a:t>
            </a:r>
          </a:p>
          <a:p>
            <a:r>
              <a:rPr lang="ru-RU" dirty="0" smtClean="0"/>
              <a:t>Влияние среды на личность;</a:t>
            </a:r>
          </a:p>
          <a:p>
            <a:r>
              <a:rPr lang="ru-RU" dirty="0" smtClean="0"/>
              <a:t>Группы и управленческое лидерство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Внешняя среда организации</a:t>
            </a:r>
            <a:endParaRPr lang="ru-RU" sz="4000" dirty="0"/>
          </a:p>
        </p:txBody>
      </p:sp>
      <p:pic>
        <p:nvPicPr>
          <p:cNvPr id="4" name="Содержимое 3" descr="http://manager.mpfmargtu.edusite.ru/images/pic4_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85860"/>
            <a:ext cx="5429288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Взаимодействие организации и ее окружения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Локальная среда </a:t>
            </a:r>
            <a:r>
              <a:rPr lang="ru-RU" dirty="0" smtClean="0"/>
              <a:t>(</a:t>
            </a:r>
            <a:r>
              <a:rPr lang="ru-RU" dirty="0" err="1" smtClean="0"/>
              <a:t>среда</a:t>
            </a:r>
            <a:r>
              <a:rPr lang="ru-RU" dirty="0" smtClean="0"/>
              <a:t> прямого воздействия) - потребители, поставщики, конкуренты, законы и государственные органы, и профсоюзы. </a:t>
            </a:r>
          </a:p>
          <a:p>
            <a:pPr lvl="0"/>
            <a:r>
              <a:rPr lang="ru-RU" b="1" dirty="0" smtClean="0"/>
              <a:t>Глобальная среда </a:t>
            </a:r>
            <a:r>
              <a:rPr lang="ru-RU" dirty="0" smtClean="0"/>
              <a:t>(</a:t>
            </a:r>
            <a:r>
              <a:rPr lang="ru-RU" dirty="0" err="1" smtClean="0"/>
              <a:t>среда</a:t>
            </a:r>
            <a:r>
              <a:rPr lang="ru-RU" dirty="0" smtClean="0"/>
              <a:t> косвенного воздействия) - </a:t>
            </a:r>
            <a:r>
              <a:rPr lang="ru-RU" dirty="0" err="1" smtClean="0"/>
              <a:t>социокультурные</a:t>
            </a:r>
            <a:r>
              <a:rPr lang="ru-RU" dirty="0" smtClean="0"/>
              <a:t>, технологические, силы торговли, экономические, экологические, политические и правовые. </a:t>
            </a:r>
          </a:p>
          <a:p>
            <a:pPr lvl="0"/>
            <a:r>
              <a:rPr lang="ru-RU" b="1" dirty="0" smtClean="0"/>
              <a:t>Международная среда </a:t>
            </a:r>
            <a:r>
              <a:rPr lang="ru-RU" dirty="0" smtClean="0"/>
              <a:t>(</a:t>
            </a:r>
            <a:r>
              <a:rPr lang="ru-RU" dirty="0" err="1" smtClean="0"/>
              <a:t>среда</a:t>
            </a:r>
            <a:r>
              <a:rPr lang="ru-RU" dirty="0" smtClean="0"/>
              <a:t> бизнеса многонациональных компаний) - уникальные особенности культуры, экономики, государственного и иного регулирования, а также политической обстановки.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Структура управления</a:t>
            </a:r>
            <a:r>
              <a:rPr lang="ru-RU" dirty="0" smtClean="0"/>
              <a:t> - совокупность звеньев управления, находящихся во взаимосвязи и соподчиненности и обеспечивающих функционирование и развитие организации как единого целого.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286124"/>
            <a:ext cx="5429288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379</Words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Структура организации. Внешняя и внутренняя среда организации </vt:lpstr>
      <vt:lpstr>Слайд 2</vt:lpstr>
      <vt:lpstr>    организации по отраслевому признаку: </vt:lpstr>
      <vt:lpstr>По типологии организации:  </vt:lpstr>
      <vt:lpstr>  Внутренняя среда организации</vt:lpstr>
      <vt:lpstr>Факторы влияющие на работу с людьми</vt:lpstr>
      <vt:lpstr>Внешняя среда организации</vt:lpstr>
      <vt:lpstr>Взаимодействие организации и ее окружения</vt:lpstr>
      <vt:lpstr>Слайд 9</vt:lpstr>
      <vt:lpstr>Процесс создания организационной структуры:</vt:lpstr>
      <vt:lpstr>Категории сотрудников</vt:lpstr>
      <vt:lpstr>Линейная структура управления</vt:lpstr>
      <vt:lpstr>Функциональная структура управления</vt:lpstr>
      <vt:lpstr>Дивизионная структура управления</vt:lpstr>
      <vt:lpstr>Матричная структура управления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организации. Внешняя и внутренняя среда организации </dc:title>
  <cp:lastModifiedBy>Admin</cp:lastModifiedBy>
  <cp:revision>12</cp:revision>
  <dcterms:modified xsi:type="dcterms:W3CDTF">2011-09-18T16:48:30Z</dcterms:modified>
</cp:coreProperties>
</file>