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ms-office.legacyDiagramTex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4" r:id="rId3"/>
    <p:sldId id="275" r:id="rId4"/>
    <p:sldId id="276" r:id="rId5"/>
    <p:sldId id="277" r:id="rId6"/>
    <p:sldId id="295" r:id="rId7"/>
    <p:sldId id="278" r:id="rId8"/>
    <p:sldId id="294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6" r:id="rId22"/>
    <p:sldId id="297" r:id="rId23"/>
    <p:sldId id="298" r:id="rId24"/>
    <p:sldId id="299" r:id="rId25"/>
    <p:sldId id="300" r:id="rId26"/>
    <p:sldId id="307" r:id="rId27"/>
    <p:sldId id="308" r:id="rId28"/>
    <p:sldId id="306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99FF"/>
    <a:srgbClr val="333333"/>
    <a:srgbClr val="5F5F5F"/>
    <a:srgbClr val="FFFF99"/>
    <a:srgbClr val="CCECFF"/>
    <a:srgbClr val="FFFF66"/>
    <a:srgbClr val="FFCC00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7" autoAdjust="0"/>
    <p:restoredTop sz="94681" autoAdjust="0"/>
  </p:normalViewPr>
  <p:slideViewPr>
    <p:cSldViewPr>
      <p:cViewPr varScale="1">
        <p:scale>
          <a:sx n="85" d="100"/>
          <a:sy n="85" d="100"/>
        </p:scale>
        <p:origin x="-15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34B2E79-0C71-4062-A953-0D7F1307982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23D336-17E3-4BD0-80BD-F26F038B292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DE989-BA70-4871-9B4A-2E340A09CE76}" type="slidenum">
              <a:rPr lang="ru-RU"/>
              <a:pPr/>
              <a:t>1</a:t>
            </a:fld>
            <a:endParaRPr lang="ru-RU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C50084-8F9B-4BF1-AF91-09329221F500}" type="slidenum">
              <a:rPr lang="ru-RU"/>
              <a:pPr/>
              <a:t>28</a:t>
            </a:fld>
            <a:endParaRPr lang="ru-RU"/>
          </a:p>
        </p:txBody>
      </p:sp>
      <p:sp>
        <p:nvSpPr>
          <p:cNvPr id="6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61868-13A0-4CD2-A028-B454534D42A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3005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61868-13A0-4CD2-A028-B454534D42A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3736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61868-13A0-4CD2-A028-B454534D42A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6032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C5B90-3B95-487E-9355-0B3BD28B0FF1}" type="slidenum">
              <a:rPr lang="ru-RU"/>
              <a:pPr/>
              <a:t>21</a:t>
            </a:fld>
            <a:endParaRPr lang="ru-RU"/>
          </a:p>
        </p:txBody>
      </p:sp>
      <p:sp>
        <p:nvSpPr>
          <p:cNvPr id="6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3EBEC4-2077-4178-97D1-75239135AE16}" type="slidenum">
              <a:rPr lang="ru-RU"/>
              <a:pPr/>
              <a:t>22</a:t>
            </a:fld>
            <a:endParaRPr lang="ru-RU"/>
          </a:p>
        </p:txBody>
      </p:sp>
      <p:sp>
        <p:nvSpPr>
          <p:cNvPr id="60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5B284B-7B08-41E1-8AC7-FC72DD0A4F0A}" type="slidenum">
              <a:rPr lang="ru-RU"/>
              <a:pPr/>
              <a:t>23</a:t>
            </a:fld>
            <a:endParaRPr lang="ru-RU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048DA2-B7FB-4E90-8A6D-9B396919FFF2}" type="slidenum">
              <a:rPr lang="ru-RU"/>
              <a:pPr/>
              <a:t>24</a:t>
            </a:fld>
            <a:endParaRPr lang="ru-RU"/>
          </a:p>
        </p:txBody>
      </p:sp>
      <p:sp>
        <p:nvSpPr>
          <p:cNvPr id="61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C3E057-AB82-4845-8F90-5962C283CFFE}" type="slidenum">
              <a:rPr lang="ru-RU"/>
              <a:pPr/>
              <a:t>25</a:t>
            </a:fld>
            <a:endParaRPr lang="ru-RU"/>
          </a:p>
        </p:txBody>
      </p:sp>
      <p:sp>
        <p:nvSpPr>
          <p:cNvPr id="61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1026"/>
          <p:cNvGrpSpPr>
            <a:grpSpLocks/>
          </p:cNvGrpSpPr>
          <p:nvPr/>
        </p:nvGrpSpPr>
        <p:grpSpPr bwMode="auto">
          <a:xfrm>
            <a:off x="-7758113" y="1463675"/>
            <a:ext cx="16902113" cy="10795000"/>
            <a:chOff x="-4887" y="922"/>
            <a:chExt cx="10647" cy="6800"/>
          </a:xfrm>
        </p:grpSpPr>
        <p:sp>
          <p:nvSpPr>
            <p:cNvPr id="20483" name="Freeform 1027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484" name="Arc 1028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4979 w 43200"/>
                <a:gd name="T3" fmla="*/ 266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485" name="Rectangle 1029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486" name="Rectangle 10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487" name="Rectangle 103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728DBCEB-7939-40B7-BEE8-93E6557D837D}" type="datetime1">
              <a:rPr lang="ru-RU"/>
              <a:pPr/>
              <a:t>21.06.2017</a:t>
            </a:fld>
            <a:endParaRPr lang="ru-RU"/>
          </a:p>
        </p:txBody>
      </p:sp>
      <p:sp>
        <p:nvSpPr>
          <p:cNvPr id="20488" name="Rectangle 1032"/>
          <p:cNvSpPr>
            <a:spLocks noGrp="1" noChangeArrowheads="1"/>
          </p:cNvSpPr>
          <p:nvPr>
            <p:ph type="ftr" sz="quarter" idx="3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489" name="Rectangle 103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2pPr lvl="1">
              <a:defRPr>
                <a:latin typeface="+mn-lt"/>
              </a:defRPr>
            </a:lvl2pPr>
          </a:lstStyle>
          <a:p>
            <a:pPr lvl="1"/>
            <a:fld id="{C70D6CB1-6B65-447C-A209-988773FC48B8}" type="slidenum">
              <a:rPr lang="ru-RU"/>
              <a:pPr lvl="1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205705-DC9B-41BC-8D0D-24152C7CCB4C}" type="datetime1">
              <a:rPr lang="ru-RU"/>
              <a:pPr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AC8E76D5-3287-4871-8E94-B87A0379442D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DDE07B-E5BB-4559-A16C-9FF0486EA3F9}" type="datetime1">
              <a:rPr lang="ru-RU"/>
              <a:pPr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3D9DA620-5C7A-4F6B-98A9-F6D77D397366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66800" y="210185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200" y="210185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066800" y="423545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29200" y="423545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066800" y="6413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429000" y="6413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Гречановская И.Г. Экономика предприятия.- ОГАСА, 2008.-Л 12.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229600" y="6413500"/>
            <a:ext cx="914400" cy="457200"/>
          </a:xfrm>
        </p:spPr>
        <p:txBody>
          <a:bodyPr/>
          <a:lstStyle>
            <a:lvl1pPr>
              <a:defRPr/>
            </a:lvl1pPr>
          </a:lstStyle>
          <a:p>
            <a:fld id="{481B6CBC-D5D8-49E3-8F75-5498D0BAFB6E}" type="slidenum">
              <a:rPr lang="ru-RU"/>
              <a:pPr/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2322BE-4464-4AF6-8059-E550A2C12B56}" type="datetime1">
              <a:rPr lang="ru-RU"/>
              <a:pPr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4BFA163F-FF26-4C9C-926F-450F633A4C39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719560-1F0A-4D92-8592-64AF42163A99}" type="datetime1">
              <a:rPr lang="ru-RU"/>
              <a:pPr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CC4211D3-89E4-4DCE-A94F-B50EC356C7CE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693C6D-9E55-4DAF-A4C4-FF486CB3AA8F}" type="datetime1">
              <a:rPr lang="ru-RU"/>
              <a:pPr/>
              <a:t>21.06.2017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044CCD2E-3ECD-44A8-B1C9-C45B9AB73FC5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B1C4A2-5393-4542-BE10-E0750BCF985D}" type="datetime1">
              <a:rPr lang="ru-RU"/>
              <a:pPr/>
              <a:t>21.06.2017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49AF0A2C-FEDF-4200-A6E6-74C5D8936611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EC74DF-C568-43E5-A841-B80D5C4364E5}" type="datetime1">
              <a:rPr lang="ru-RU"/>
              <a:pPr/>
              <a:t>21.06.2017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C017BB0A-EBFB-4DC3-89BF-7F144CA56216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132E4B-9286-431E-9ADB-499B6EC95DD0}" type="datetime1">
              <a:rPr lang="ru-RU"/>
              <a:pPr/>
              <a:t>21.06.2017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2AA0D8E1-155B-48E0-A3E8-77EA672269A8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5AC939-7144-43B6-A6FF-C66FDFF9513E}" type="datetime1">
              <a:rPr lang="ru-RU"/>
              <a:pPr/>
              <a:t>21.06.2017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389B1F0E-83BE-4708-BE78-20A637158BF0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ACF0E4-7C37-4053-B343-EEBA69AF0088}" type="datetime1">
              <a:rPr lang="ru-RU"/>
              <a:pPr/>
              <a:t>21.06.2017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0EC35160-C5C6-4256-933C-0CEFBF789221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050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19459" name="Freeform 2051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460" name="Arc 2052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1600 w 43200"/>
                <a:gd name="T3" fmla="*/ 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461" name="Rectangle 2053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462" name="Rectangle 205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463" name="Rectangle 205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7B256A5-7044-4F4D-B019-21390E245582}" type="datetime1">
              <a:rPr lang="ru-RU"/>
              <a:pPr/>
              <a:t>21.06.2017</a:t>
            </a:fld>
            <a:endParaRPr lang="ru-RU"/>
          </a:p>
        </p:txBody>
      </p:sp>
      <p:sp>
        <p:nvSpPr>
          <p:cNvPr id="19464" name="Rectangle 20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ru-RU"/>
          </a:p>
        </p:txBody>
      </p:sp>
      <p:sp>
        <p:nvSpPr>
          <p:cNvPr id="19465" name="Rectangle 20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 eaLnBrk="1" hangingPunct="1">
              <a:defRPr sz="1400">
                <a:latin typeface="+mj-lt"/>
              </a:defRPr>
            </a:lvl2pPr>
          </a:lstStyle>
          <a:p>
            <a:pPr lvl="1"/>
            <a:fld id="{3464B795-DBE3-4023-AB7F-08533E5AED88}" type="slidenum">
              <a:rPr lang="ru-RU"/>
              <a:pPr lvl="1"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777\Desktop\&#1050;&#1059;&#1056;&#1057;&#1067;\&#1041;&#1056;&#1054;&#1050;&#1045;&#1056;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777\Desktop\&#1050;&#1059;&#1056;&#1057;&#1067;\&#1071;&#1056;&#1052;&#1040;&#1056;&#1050;&#1040;.mp3" TargetMode="Externa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777\Desktop\&#1050;&#1059;&#1056;&#1057;&#1067;\&#1051;&#1077;&#1074;-&#1051;&#1077;&#1097;&#1077;&#1085;&#1082;&#1086;-&#1055;&#1077;&#1089;&#1085;&#1103;-&#1087;&#1088;&#1086;&#1076;&#1072;&#1074;&#1094;&#1072;(muzofon.com).mp3" TargetMode="Externa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massanet.ru/wp-content/uploads/2012/11/23567876543211241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29133"/>
            <a:ext cx="3214678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87450" y="2349500"/>
            <a:ext cx="6707188" cy="1143000"/>
          </a:xfrm>
        </p:spPr>
        <p:txBody>
          <a:bodyPr/>
          <a:lstStyle/>
          <a:p>
            <a:pPr algn="ctr"/>
            <a:r>
              <a:rPr lang="ru-RU" sz="4000" dirty="0" smtClean="0"/>
              <a:t>Товар и ценообразование</a:t>
            </a:r>
            <a:endParaRPr lang="ru-RU" sz="4000" dirty="0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838200" y="6316663"/>
            <a:ext cx="7086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4071934" y="4929198"/>
            <a:ext cx="4786346" cy="1285884"/>
          </a:xfrm>
          <a:noFill/>
          <a:ln/>
        </p:spPr>
        <p:txBody>
          <a:bodyPr/>
          <a:lstStyle/>
          <a:p>
            <a:r>
              <a:rPr lang="ru-RU" sz="2000" dirty="0" smtClean="0"/>
              <a:t>Дисциплина: основы экономики</a:t>
            </a:r>
          </a:p>
          <a:p>
            <a:r>
              <a:rPr lang="ru-RU" sz="2000" dirty="0" smtClean="0"/>
              <a:t>Группа: 206-к (студенты с особыми условиями обучения)</a:t>
            </a:r>
            <a:endParaRPr lang="ru-RU" sz="20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79475" y="488950"/>
            <a:ext cx="70659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folHlink"/>
                </a:solidFill>
              </a:rPr>
              <a:t>УНИВЕРСАЛЬНЫЙ</a:t>
            </a:r>
            <a:r>
              <a:rPr lang="ru-RU" sz="2400"/>
              <a:t> – ТОРГУЕТ ТОВАРАМИ </a:t>
            </a:r>
          </a:p>
          <a:p>
            <a:r>
              <a:rPr lang="ru-RU" sz="2400"/>
              <a:t>                                  РАЗНОГО НАЗНАЧЕНИЯ</a:t>
            </a:r>
          </a:p>
        </p:txBody>
      </p:sp>
      <p:pic>
        <p:nvPicPr>
          <p:cNvPr id="10243" name="Picture 3" descr="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005263"/>
            <a:ext cx="4248150" cy="2754312"/>
          </a:xfrm>
          <a:prstGeom prst="rect">
            <a:avLst/>
          </a:prstGeom>
          <a:noFill/>
        </p:spPr>
      </p:pic>
      <p:pic>
        <p:nvPicPr>
          <p:cNvPr id="10244" name="Picture 4" descr="115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341438"/>
            <a:ext cx="4319588" cy="2641600"/>
          </a:xfrm>
          <a:prstGeom prst="rect">
            <a:avLst/>
          </a:prstGeom>
          <a:noFill/>
        </p:spPr>
      </p:pic>
      <p:pic>
        <p:nvPicPr>
          <p:cNvPr id="10245" name="Picture 5" descr="show_gallery_pi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005263"/>
            <a:ext cx="4392613" cy="2728912"/>
          </a:xfrm>
          <a:prstGeom prst="rect">
            <a:avLst/>
          </a:prstGeom>
          <a:noFill/>
        </p:spPr>
      </p:pic>
      <p:pic>
        <p:nvPicPr>
          <p:cNvPr id="10247" name="Picture 7" descr="ПРОДУКТ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341438"/>
            <a:ext cx="4392613" cy="2663825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476250"/>
            <a:ext cx="8680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folHlink"/>
                </a:solidFill>
              </a:rPr>
              <a:t>СПЕЦИАЛИЗИРОВАННЫЙ</a:t>
            </a:r>
            <a:r>
              <a:rPr lang="ru-RU" sz="2400"/>
              <a:t> – ТОРГУЕТ ТОВАРАМИ </a:t>
            </a:r>
          </a:p>
          <a:p>
            <a:r>
              <a:rPr lang="ru-RU" sz="2400"/>
              <a:t>                                         ОДИНАКОВОГО НАЗНАЧЕНИЯ</a:t>
            </a:r>
          </a:p>
        </p:txBody>
      </p:sp>
      <p:pic>
        <p:nvPicPr>
          <p:cNvPr id="9219" name="Picture 3" descr="КОМ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628775"/>
            <a:ext cx="3314700" cy="2520950"/>
          </a:xfrm>
          <a:prstGeom prst="rect">
            <a:avLst/>
          </a:prstGeom>
          <a:noFill/>
        </p:spPr>
      </p:pic>
      <p:pic>
        <p:nvPicPr>
          <p:cNvPr id="9220" name="Picture 4" descr="ОФИ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628775"/>
            <a:ext cx="3579813" cy="2520950"/>
          </a:xfrm>
          <a:prstGeom prst="rect">
            <a:avLst/>
          </a:prstGeom>
          <a:noFill/>
        </p:spPr>
      </p:pic>
      <p:pic>
        <p:nvPicPr>
          <p:cNvPr id="9221" name="Picture 5" descr="ПРОД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4221163"/>
            <a:ext cx="3529013" cy="2490787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476250"/>
            <a:ext cx="8680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folHlink"/>
                </a:solidFill>
              </a:rPr>
              <a:t>                ФИРМЕННЫЙ</a:t>
            </a:r>
            <a:r>
              <a:rPr lang="ru-RU" sz="2400"/>
              <a:t> – ТОРГУЕТ ТОВАРАМИ </a:t>
            </a:r>
          </a:p>
          <a:p>
            <a:r>
              <a:rPr lang="ru-RU" sz="2400"/>
              <a:t>                                         ОДНОЙ ФИРМЫ</a:t>
            </a:r>
          </a:p>
        </p:txBody>
      </p:sp>
      <p:pic>
        <p:nvPicPr>
          <p:cNvPr id="8195" name="Picture 3" descr="СО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341438"/>
            <a:ext cx="4321175" cy="3048000"/>
          </a:xfrm>
          <a:prstGeom prst="rect">
            <a:avLst/>
          </a:prstGeom>
          <a:noFill/>
        </p:spPr>
      </p:pic>
      <p:pic>
        <p:nvPicPr>
          <p:cNvPr id="8196" name="Picture 4" descr="ДОЛЬЧ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860800"/>
            <a:ext cx="4000500" cy="2778125"/>
          </a:xfrm>
          <a:prstGeom prst="rect">
            <a:avLst/>
          </a:prstGeom>
          <a:noFill/>
        </p:spPr>
      </p:pic>
      <p:pic>
        <p:nvPicPr>
          <p:cNvPr id="8197" name="Picture 5" descr="КИ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3860800"/>
            <a:ext cx="4033837" cy="2735263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476250"/>
            <a:ext cx="8680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folHlink"/>
                </a:solidFill>
              </a:rPr>
              <a:t>САМООБСЛУЖИВАНИЯ</a:t>
            </a:r>
            <a:r>
              <a:rPr lang="ru-RU" sz="2400"/>
              <a:t> – ДОСТУПНОСТЬ ТОВАРА </a:t>
            </a:r>
          </a:p>
          <a:p>
            <a:r>
              <a:rPr lang="ru-RU" sz="2400"/>
              <a:t>                                          ДЛЯ ПОКУПАТЕЛЯ</a:t>
            </a:r>
          </a:p>
        </p:txBody>
      </p:sp>
      <p:pic>
        <p:nvPicPr>
          <p:cNvPr id="7172" name="Picture 4" descr="САМ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84313"/>
            <a:ext cx="3600450" cy="2305050"/>
          </a:xfrm>
          <a:prstGeom prst="rect">
            <a:avLst/>
          </a:prstGeom>
          <a:noFill/>
        </p:spPr>
      </p:pic>
      <p:pic>
        <p:nvPicPr>
          <p:cNvPr id="7173" name="Picture 5" descr="САМ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2997200"/>
            <a:ext cx="3457575" cy="2447925"/>
          </a:xfrm>
          <a:prstGeom prst="rect">
            <a:avLst/>
          </a:prstGeom>
          <a:noFill/>
        </p:spPr>
      </p:pic>
      <p:pic>
        <p:nvPicPr>
          <p:cNvPr id="7174" name="Picture 6" descr="САМ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4405313"/>
            <a:ext cx="3492500" cy="2452687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476250"/>
            <a:ext cx="8680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folHlink"/>
                </a:solidFill>
              </a:rPr>
              <a:t>БИРЖА</a:t>
            </a:r>
            <a:r>
              <a:rPr lang="ru-RU" sz="2400"/>
              <a:t> – СДЕЛКИ ЗАКЛЮЧАЮТСЯ ЧЕРЕЗ                </a:t>
            </a:r>
          </a:p>
          <a:p>
            <a:r>
              <a:rPr lang="ru-RU" sz="2400"/>
              <a:t>                ПОСРЕДНИКОВ-БРОКЕРОВ. </a:t>
            </a:r>
          </a:p>
          <a:p>
            <a:r>
              <a:rPr lang="ru-RU" sz="2400"/>
              <a:t>                ТОВАР ПРОДАЁТСЯ БОЛЬШИМ ОПТОМ.</a:t>
            </a:r>
          </a:p>
        </p:txBody>
      </p:sp>
      <p:pic>
        <p:nvPicPr>
          <p:cNvPr id="11267" name="Picture 3" descr="БИРЖ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989138"/>
            <a:ext cx="4751388" cy="3816350"/>
          </a:xfrm>
          <a:prstGeom prst="rect">
            <a:avLst/>
          </a:prstGeom>
          <a:noFill/>
        </p:spPr>
      </p:pic>
      <p:pic>
        <p:nvPicPr>
          <p:cNvPr id="11268" name="Picture 4" descr="БИРЖА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1989138"/>
            <a:ext cx="4562475" cy="3810000"/>
          </a:xfrm>
          <a:prstGeom prst="rect">
            <a:avLst/>
          </a:prstGeom>
          <a:noFill/>
        </p:spPr>
      </p:pic>
      <p:pic>
        <p:nvPicPr>
          <p:cNvPr id="11269" name="БРОКЕР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79388" y="62372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2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476250"/>
            <a:ext cx="8680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folHlink"/>
                </a:solidFill>
              </a:rPr>
              <a:t>    АУКЦИОН</a:t>
            </a:r>
            <a:r>
              <a:rPr lang="ru-RU" sz="2400"/>
              <a:t> – ТОВАР ПОЛУЧАЕТ ТОТ, КТО БОЛЬШЕ               </a:t>
            </a:r>
          </a:p>
          <a:p>
            <a:r>
              <a:rPr lang="ru-RU" sz="2400"/>
              <a:t>                       ЗАПЛАТИТ.</a:t>
            </a:r>
          </a:p>
        </p:txBody>
      </p:sp>
      <p:pic>
        <p:nvPicPr>
          <p:cNvPr id="13315" name="Picture 3" descr="АУК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1412875"/>
            <a:ext cx="5334000" cy="3571875"/>
          </a:xfrm>
          <a:prstGeom prst="rect">
            <a:avLst/>
          </a:prstGeom>
          <a:noFill/>
        </p:spPr>
      </p:pic>
      <p:pic>
        <p:nvPicPr>
          <p:cNvPr id="13316" name="Picture 4" descr="АУК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3429000"/>
            <a:ext cx="4895850" cy="3284538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476250"/>
            <a:ext cx="8680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folHlink"/>
                </a:solidFill>
              </a:rPr>
              <a:t>    ЯРМАРКА</a:t>
            </a:r>
            <a:r>
              <a:rPr lang="ru-RU" sz="2400"/>
              <a:t> – ПЕРИОДИЧЕСКИ ОРГАНИЗУЕМАЯ В</a:t>
            </a:r>
          </a:p>
          <a:p>
            <a:r>
              <a:rPr lang="ru-RU" sz="2400"/>
              <a:t>                       ОПРЕДЕЛЁННОМ МЕСТЕ ТОРГОВЛЯ.</a:t>
            </a:r>
          </a:p>
        </p:txBody>
      </p:sp>
      <p:pic>
        <p:nvPicPr>
          <p:cNvPr id="12291" name="Picture 3" descr="ЯРМАР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" y="1498600"/>
            <a:ext cx="8877300" cy="5170488"/>
          </a:xfrm>
          <a:prstGeom prst="rect">
            <a:avLst/>
          </a:prstGeom>
          <a:noFill/>
        </p:spPr>
      </p:pic>
      <p:pic>
        <p:nvPicPr>
          <p:cNvPr id="12292" name="ЯРМАРК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23850" y="63087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3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2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476250"/>
            <a:ext cx="8680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folHlink"/>
                </a:solidFill>
              </a:rPr>
              <a:t>ТОРГОВЫ АВТОМАТЫ</a:t>
            </a:r>
            <a:r>
              <a:rPr lang="ru-RU" sz="2400"/>
              <a:t> – КРУГЛОСУТОЧНАЯ РАБОТА И </a:t>
            </a:r>
          </a:p>
          <a:p>
            <a:r>
              <a:rPr lang="ru-RU" sz="2400"/>
              <a:t>                                        ОТСУТСТВИЕ ПЕРСОНАЛА.</a:t>
            </a:r>
          </a:p>
        </p:txBody>
      </p:sp>
      <p:pic>
        <p:nvPicPr>
          <p:cNvPr id="14339" name="Picture 3" descr="АВТО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700213"/>
            <a:ext cx="4216400" cy="4216400"/>
          </a:xfrm>
          <a:prstGeom prst="rect">
            <a:avLst/>
          </a:prstGeom>
          <a:noFill/>
        </p:spPr>
      </p:pic>
      <p:pic>
        <p:nvPicPr>
          <p:cNvPr id="14340" name="Picture 4" descr="АВ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00213"/>
            <a:ext cx="2892425" cy="4222750"/>
          </a:xfrm>
          <a:prstGeom prst="rect">
            <a:avLst/>
          </a:prstGeom>
          <a:noFill/>
        </p:spPr>
      </p:pic>
      <p:pic>
        <p:nvPicPr>
          <p:cNvPr id="14341" name="Picture 5" descr="АВТО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1700213"/>
            <a:ext cx="2857500" cy="4221162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79388" y="476250"/>
            <a:ext cx="868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folHlink"/>
                </a:solidFill>
              </a:rPr>
              <a:t>   КАТАЛОГ</a:t>
            </a:r>
            <a:r>
              <a:rPr lang="ru-RU" sz="2400"/>
              <a:t> – ФОТОГРАФИЯ ТОВАРА И ЕГО ОПИСАНИЕ.</a:t>
            </a:r>
          </a:p>
        </p:txBody>
      </p:sp>
      <p:pic>
        <p:nvPicPr>
          <p:cNvPr id="15363" name="Picture 3" descr="КАТ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57563"/>
            <a:ext cx="2736850" cy="3168650"/>
          </a:xfrm>
          <a:prstGeom prst="rect">
            <a:avLst/>
          </a:prstGeom>
          <a:noFill/>
        </p:spPr>
      </p:pic>
      <p:pic>
        <p:nvPicPr>
          <p:cNvPr id="15364" name="Picture 4" descr="КАТ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125538"/>
            <a:ext cx="2808288" cy="3168650"/>
          </a:xfrm>
          <a:prstGeom prst="rect">
            <a:avLst/>
          </a:prstGeom>
          <a:noFill/>
        </p:spPr>
      </p:pic>
      <p:pic>
        <p:nvPicPr>
          <p:cNvPr id="15365" name="Picture 5" descr="КАТ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3284538"/>
            <a:ext cx="2701925" cy="3168650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79388" y="476250"/>
            <a:ext cx="868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folHlink"/>
                </a:solidFill>
              </a:rPr>
              <a:t>   ИНТЕРНЕТ </a:t>
            </a:r>
            <a:r>
              <a:rPr lang="ru-RU" sz="2400"/>
              <a:t> </a:t>
            </a:r>
          </a:p>
        </p:txBody>
      </p:sp>
      <p:pic>
        <p:nvPicPr>
          <p:cNvPr id="16390" name="Picture 6" descr="ИНТЕРН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333375"/>
            <a:ext cx="3095625" cy="1871663"/>
          </a:xfrm>
          <a:prstGeom prst="rect">
            <a:avLst/>
          </a:prstGeom>
          <a:noFill/>
        </p:spPr>
      </p:pic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2627313" y="549275"/>
            <a:ext cx="1944687" cy="288925"/>
          </a:xfrm>
          <a:prstGeom prst="notchedRightArrow">
            <a:avLst>
              <a:gd name="adj1" fmla="val 50000"/>
              <a:gd name="adj2" fmla="val 16826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23850" y="2565400"/>
            <a:ext cx="868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folHlink"/>
                </a:solidFill>
              </a:rPr>
              <a:t>   ПОЧТА  </a:t>
            </a:r>
            <a:r>
              <a:rPr lang="ru-RU" sz="2400"/>
              <a:t> </a:t>
            </a:r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2555875" y="2636838"/>
            <a:ext cx="1944688" cy="288925"/>
          </a:xfrm>
          <a:prstGeom prst="notchedRightArrow">
            <a:avLst>
              <a:gd name="adj1" fmla="val 50000"/>
              <a:gd name="adj2" fmla="val 16826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6394" name="Picture 10" descr="ПОЧ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2492375"/>
            <a:ext cx="3095625" cy="2016125"/>
          </a:xfrm>
          <a:prstGeom prst="rect">
            <a:avLst/>
          </a:prstGeom>
          <a:noFill/>
        </p:spPr>
      </p:pic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07950" y="4652963"/>
            <a:ext cx="868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folHlink"/>
                </a:solidFill>
              </a:rPr>
              <a:t>ТЕЛЕВИДЕНИЕ </a:t>
            </a:r>
            <a:r>
              <a:rPr lang="ru-RU" sz="2400"/>
              <a:t> </a:t>
            </a:r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>
            <a:off x="2700338" y="4724400"/>
            <a:ext cx="1944687" cy="288925"/>
          </a:xfrm>
          <a:prstGeom prst="notchedRightArrow">
            <a:avLst>
              <a:gd name="adj1" fmla="val 50000"/>
              <a:gd name="adj2" fmla="val 16826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6397" name="Picture 13" descr="ТЕЛЕ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4797425"/>
            <a:ext cx="3095625" cy="1836738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14290"/>
            <a:ext cx="7776864" cy="66859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t"/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3200" b="1" dirty="0" smtClean="0">
                <a:solidFill>
                  <a:srgbClr val="FFAD1C"/>
                </a:solidFill>
                <a:latin typeface="Times New Roman" pitchFamily="18" charset="0"/>
                <a:cs typeface="Times New Roman" pitchFamily="18" charset="0"/>
              </a:rPr>
              <a:t>Товар, его свойства</a:t>
            </a:r>
            <a:r>
              <a:rPr lang="ru-RU" sz="2400" b="1" dirty="0" smtClean="0">
                <a:solidFill>
                  <a:srgbClr val="FFAD1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FFAD1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FFAD1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980728"/>
            <a:ext cx="8712968" cy="504056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Товар – продукт, который можно продавать или обменивать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491880" y="2996952"/>
            <a:ext cx="2520280" cy="2160240"/>
          </a:xfrm>
          <a:prstGeom prst="ellipse">
            <a:avLst/>
          </a:prstGeom>
          <a:noFill/>
          <a:ln w="57150">
            <a:solidFill>
              <a:srgbClr val="FFFF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Товар</a:t>
            </a:r>
          </a:p>
        </p:txBody>
      </p:sp>
      <p:sp>
        <p:nvSpPr>
          <p:cNvPr id="11" name="Овал 10"/>
          <p:cNvSpPr/>
          <p:nvPr/>
        </p:nvSpPr>
        <p:spPr>
          <a:xfrm>
            <a:off x="5148064" y="1916832"/>
            <a:ext cx="2520280" cy="2160240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Продукты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436096" y="3573016"/>
            <a:ext cx="2520280" cy="2160240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Услуги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068216" y="1484784"/>
            <a:ext cx="2520280" cy="2160240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547664" y="2645296"/>
            <a:ext cx="2520280" cy="2160240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Станки и оборудование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156284" y="4221088"/>
            <a:ext cx="2520280" cy="2160240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Здания и сооружения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067944" y="4509120"/>
            <a:ext cx="2520280" cy="2160240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Полезные ископаемые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80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285728"/>
            <a:ext cx="8080375" cy="1000132"/>
          </a:xfrm>
        </p:spPr>
        <p:txBody>
          <a:bodyPr/>
          <a:lstStyle/>
          <a:p>
            <a:pPr algn="ctr"/>
            <a:r>
              <a:rPr lang="ru-RU" sz="3600" dirty="0" smtClean="0"/>
              <a:t>Цена и ценообразование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2625" y="1428736"/>
            <a:ext cx="7772400" cy="4667264"/>
          </a:xfrm>
        </p:spPr>
        <p:txBody>
          <a:bodyPr/>
          <a:lstStyle/>
          <a:p>
            <a:r>
              <a:rPr lang="ru-RU" b="1" u="sng" dirty="0" smtClean="0"/>
              <a:t>Цена</a:t>
            </a:r>
            <a:r>
              <a:rPr lang="ru-RU" dirty="0" smtClean="0"/>
              <a:t>– это количество денег, запрашиваемых за товар или услугу.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 smtClean="0"/>
              <a:t>Цена</a:t>
            </a:r>
            <a:r>
              <a:rPr lang="ru-RU" dirty="0" smtClean="0"/>
              <a:t>– это сумма тех ценностей, которые потребитель отдает за право обладать или использовать соответствующий товар или услугу.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322BE-4464-4AF6-8059-E550A2C12B56}" type="datetime1">
              <a:rPr lang="ru-RU" smtClean="0"/>
              <a:pPr/>
              <a:t>21.06.2017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4BFA163F-FF26-4C9C-926F-450F633A4C39}" type="slidenum">
              <a:rPr lang="ru-RU" smtClean="0"/>
              <a:pPr lvl="1"/>
              <a:t>20</a:t>
            </a:fld>
            <a:endParaRPr lang="ru-RU">
              <a:latin typeface="+mn-lt"/>
            </a:endParaRPr>
          </a:p>
        </p:txBody>
      </p:sp>
      <p:pic>
        <p:nvPicPr>
          <p:cNvPr id="6" name="Рисунок 5" descr="http://sevastopolnews.info/wp-content/uploads/2015/01/ros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73054"/>
            <a:ext cx="3290272" cy="218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31098-219C-469B-8CF6-254FFFD65151}" type="slidenum">
              <a:rPr lang="ru-RU"/>
              <a:pPr/>
              <a:t>21</a:t>
            </a:fld>
            <a:endParaRPr lang="ru-RU" sz="1400"/>
          </a:p>
        </p:txBody>
      </p:sp>
      <p:sp>
        <p:nvSpPr>
          <p:cNvPr id="57549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066800" y="214290"/>
            <a:ext cx="7772400" cy="1000132"/>
          </a:xfrm>
          <a:ln>
            <a:solidFill>
              <a:srgbClr val="A50021"/>
            </a:solidFill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ФУНКЦИИ ЦЕН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75492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900113" y="2101850"/>
            <a:ext cx="3600450" cy="895350"/>
          </a:xfrm>
          <a:solidFill>
            <a:schemeClr val="accent1"/>
          </a:solidFill>
          <a:ln>
            <a:solidFill>
              <a:srgbClr val="A50021"/>
            </a:solidFill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ru-RU" sz="2400" b="1">
                <a:solidFill>
                  <a:srgbClr val="A50021"/>
                </a:solidFill>
              </a:rPr>
              <a:t>УЧЕТНО-АНАЛИТИЧЕСКАЯ</a:t>
            </a:r>
          </a:p>
        </p:txBody>
      </p:sp>
      <p:sp>
        <p:nvSpPr>
          <p:cNvPr id="575493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932363" y="2101850"/>
            <a:ext cx="3887787" cy="822325"/>
          </a:xfrm>
          <a:solidFill>
            <a:schemeClr val="accent1"/>
          </a:solidFill>
          <a:ln>
            <a:solidFill>
              <a:srgbClr val="A50021"/>
            </a:solidFill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ru-RU" sz="2400" b="1">
                <a:solidFill>
                  <a:srgbClr val="A50021"/>
                </a:solidFill>
              </a:rPr>
              <a:t>СТИМУЛИРУЮЩАЯ</a:t>
            </a:r>
          </a:p>
        </p:txBody>
      </p:sp>
      <p:sp>
        <p:nvSpPr>
          <p:cNvPr id="575494" name="Rectangle 6"/>
          <p:cNvSpPr>
            <a:spLocks noGrp="1" noChangeArrowheads="1"/>
          </p:cNvSpPr>
          <p:nvPr>
            <p:ph sz="quarter" idx="3"/>
          </p:nvPr>
        </p:nvSpPr>
        <p:spPr>
          <a:xfrm>
            <a:off x="395288" y="4235450"/>
            <a:ext cx="4464050" cy="633413"/>
          </a:xfrm>
          <a:solidFill>
            <a:schemeClr val="accent1"/>
          </a:solidFill>
          <a:ln>
            <a:solidFill>
              <a:srgbClr val="A50021"/>
            </a:solidFill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ru-RU" sz="2400" b="1">
                <a:solidFill>
                  <a:srgbClr val="A50021"/>
                </a:solidFill>
              </a:rPr>
              <a:t>РАСПРЕДЕЛИТЕЛЬНАЯ</a:t>
            </a:r>
          </a:p>
        </p:txBody>
      </p:sp>
      <p:sp>
        <p:nvSpPr>
          <p:cNvPr id="575495" name="Rectangle 7"/>
          <p:cNvSpPr>
            <a:spLocks noGrp="1" noChangeArrowheads="1"/>
          </p:cNvSpPr>
          <p:nvPr>
            <p:ph sz="quarter" idx="4"/>
          </p:nvPr>
        </p:nvSpPr>
        <p:spPr>
          <a:xfrm>
            <a:off x="5219700" y="4235450"/>
            <a:ext cx="3619500" cy="706438"/>
          </a:xfrm>
          <a:solidFill>
            <a:schemeClr val="accent1"/>
          </a:solidFill>
          <a:ln>
            <a:solidFill>
              <a:srgbClr val="A50021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ru-RU" sz="2400" b="1">
                <a:solidFill>
                  <a:srgbClr val="A50021"/>
                </a:solidFill>
              </a:rPr>
              <a:t>РЕГУЛИРУЮЩАЯ</a:t>
            </a:r>
          </a:p>
        </p:txBody>
      </p:sp>
      <p:sp>
        <p:nvSpPr>
          <p:cNvPr id="575496" name="AutoShape 8"/>
          <p:cNvSpPr>
            <a:spLocks noChangeArrowheads="1"/>
          </p:cNvSpPr>
          <p:nvPr/>
        </p:nvSpPr>
        <p:spPr bwMode="auto">
          <a:xfrm>
            <a:off x="900113" y="3644900"/>
            <a:ext cx="4824412" cy="2236788"/>
          </a:xfrm>
          <a:prstGeom prst="wedgeRectCallout">
            <a:avLst>
              <a:gd name="adj1" fmla="val -44079"/>
              <a:gd name="adj2" fmla="val -90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40404"/>
                </a:solidFill>
              </a:rPr>
              <a:t>Обеспечивает учет, измерение, прогнозирование затрат на производство продукции и услуг</a:t>
            </a:r>
          </a:p>
        </p:txBody>
      </p:sp>
      <p:sp>
        <p:nvSpPr>
          <p:cNvPr id="575498" name="AutoShape 10"/>
          <p:cNvSpPr>
            <a:spLocks noChangeArrowheads="1"/>
          </p:cNvSpPr>
          <p:nvPr/>
        </p:nvSpPr>
        <p:spPr bwMode="auto">
          <a:xfrm>
            <a:off x="1042988" y="3357563"/>
            <a:ext cx="7777162" cy="1809750"/>
          </a:xfrm>
          <a:prstGeom prst="wedgeRectCallout">
            <a:avLst>
              <a:gd name="adj1" fmla="val 43181"/>
              <a:gd name="adj2" fmla="val -760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40404"/>
                </a:solidFill>
              </a:rPr>
              <a:t>способствует рациональному использованию  ресурсов,   эффективности хозяйствования,     доходности при развитии прогрессивных методов хозяйствования</a:t>
            </a:r>
          </a:p>
        </p:txBody>
      </p:sp>
      <p:sp>
        <p:nvSpPr>
          <p:cNvPr id="575500" name="AutoShape 12"/>
          <p:cNvSpPr>
            <a:spLocks noChangeArrowheads="1"/>
          </p:cNvSpPr>
          <p:nvPr/>
        </p:nvSpPr>
        <p:spPr bwMode="auto">
          <a:xfrm>
            <a:off x="684213" y="5157788"/>
            <a:ext cx="5976937" cy="1382712"/>
          </a:xfrm>
          <a:prstGeom prst="wedgeRectCallout">
            <a:avLst>
              <a:gd name="adj1" fmla="val -52870"/>
              <a:gd name="adj2" fmla="val -781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40404"/>
                </a:solidFill>
              </a:rPr>
              <a:t>влияет на распределение ресурсов, перераспределение доходов на различных уровнях и внутри них </a:t>
            </a:r>
          </a:p>
        </p:txBody>
      </p:sp>
      <p:sp>
        <p:nvSpPr>
          <p:cNvPr id="575501" name="AutoShape 13"/>
          <p:cNvSpPr>
            <a:spLocks noChangeArrowheads="1"/>
          </p:cNvSpPr>
          <p:nvPr/>
        </p:nvSpPr>
        <p:spPr bwMode="auto">
          <a:xfrm>
            <a:off x="1258888" y="5157788"/>
            <a:ext cx="7019925" cy="1382712"/>
          </a:xfrm>
          <a:prstGeom prst="wedgeRectCallout">
            <a:avLst>
              <a:gd name="adj1" fmla="val 56560"/>
              <a:gd name="adj2" fmla="val -70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40404"/>
                </a:solidFill>
              </a:rPr>
              <a:t>обеспечивает сбалансированность между спросом и предложением, между субъектами экономики, регионами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5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5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5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5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5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5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5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5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575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5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5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5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5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5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5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575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75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75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5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75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75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5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575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75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75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7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75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5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75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75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575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0" grpId="0" animBg="1"/>
      <p:bldP spid="575492" grpId="0" animBg="1"/>
      <p:bldP spid="575493" grpId="0" animBg="1"/>
      <p:bldP spid="575494" grpId="0" animBg="1"/>
      <p:bldP spid="575495" grpId="0" animBg="1"/>
      <p:bldP spid="575498" grpId="0" animBg="1"/>
      <p:bldP spid="575498" grpId="1" animBg="1"/>
      <p:bldP spid="575500" grpId="0" animBg="1"/>
      <p:bldP spid="575500" grpId="1" animBg="1"/>
      <p:bldP spid="575501" grpId="0" animBg="1"/>
      <p:bldP spid="57550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A532-3556-45E1-8B69-A9AF48C87B1C}" type="slidenum">
              <a:rPr lang="ru-RU"/>
              <a:pPr/>
              <a:t>22</a:t>
            </a:fld>
            <a:endParaRPr lang="ru-RU" sz="1400"/>
          </a:p>
        </p:txBody>
      </p:sp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29"/>
            <a:ext cx="9144000" cy="714380"/>
          </a:xfrm>
          <a:solidFill>
            <a:schemeClr val="accent1"/>
          </a:solidFill>
          <a:ln>
            <a:solidFill>
              <a:srgbClr val="A50021"/>
            </a:solidFill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rgbClr val="A50021"/>
                </a:solidFill>
              </a:rPr>
              <a:t>ВИДЫ </a:t>
            </a:r>
            <a:r>
              <a:rPr lang="ru-RU" b="1" dirty="0">
                <a:solidFill>
                  <a:srgbClr val="A50021"/>
                </a:solidFill>
              </a:rPr>
              <a:t>ЦЕН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85860"/>
            <a:ext cx="9143999" cy="557214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040404"/>
                </a:solidFill>
              </a:rPr>
              <a:t>По роли в экономической сфере;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040404"/>
                </a:solidFill>
              </a:rPr>
              <a:t>По способу установления и регулирования;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040404"/>
                </a:solidFill>
              </a:rPr>
              <a:t>По характеру обслуживаемого оборота;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040404"/>
                </a:solidFill>
              </a:rPr>
              <a:t>По степени зависимости;  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040404"/>
                </a:solidFill>
              </a:rPr>
              <a:t>По способу фиксации;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040404"/>
                </a:solidFill>
              </a:rPr>
              <a:t>По степени обоснованности;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040404"/>
                </a:solidFill>
              </a:rPr>
              <a:t>По времени действия;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040404"/>
                </a:solidFill>
              </a:rPr>
              <a:t>По возмещению транспортных расходов;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040404"/>
                </a:solidFill>
              </a:rPr>
              <a:t>По стадии формирования;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040404"/>
                </a:solidFill>
              </a:rPr>
              <a:t>Современные трактовки цен.</a:t>
            </a:r>
            <a:r>
              <a:rPr lang="ru-RU" sz="2400" dirty="0">
                <a:solidFill>
                  <a:srgbClr val="040404"/>
                </a:solidFill>
              </a:rPr>
              <a:t> </a:t>
            </a:r>
            <a:endParaRPr lang="ru-RU" sz="2400" b="1" dirty="0">
              <a:solidFill>
                <a:srgbClr val="040404"/>
              </a:solidFill>
            </a:endParaRPr>
          </a:p>
          <a:p>
            <a:pPr>
              <a:lnSpc>
                <a:spcPct val="90000"/>
              </a:lnSpc>
            </a:pPr>
            <a:endParaRPr lang="ru-RU" sz="2400" dirty="0">
              <a:solidFill>
                <a:srgbClr val="040404"/>
              </a:solidFill>
            </a:endParaRPr>
          </a:p>
        </p:txBody>
      </p:sp>
      <p:pic>
        <p:nvPicPr>
          <p:cNvPr id="7" name="Рисунок 6" descr="http://kreslomeshok77.ru/goodpric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9" y="4714884"/>
            <a:ext cx="2357422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75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7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77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77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77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77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77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77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77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77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38" grpId="0" animBg="1"/>
      <p:bldP spid="577539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B493-5F49-410F-86FD-01078A09474C}" type="slidenum">
              <a:rPr lang="ru-RU"/>
              <a:pPr/>
              <a:t>23</a:t>
            </a:fld>
            <a:endParaRPr lang="ru-RU" sz="1400"/>
          </a:p>
        </p:txBody>
      </p:sp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8839200" cy="1071545"/>
          </a:xfrm>
          <a:solidFill>
            <a:schemeClr val="accent1"/>
          </a:solidFill>
          <a:ln>
            <a:solidFill>
              <a:srgbClr val="A50021"/>
            </a:solidFill>
          </a:ln>
        </p:spPr>
        <p:txBody>
          <a:bodyPr/>
          <a:lstStyle/>
          <a:p>
            <a:pPr algn="ctr"/>
            <a:r>
              <a:rPr lang="ru-RU" sz="3600" b="1" dirty="0"/>
              <a:t>ЦЕНЫ </a:t>
            </a:r>
            <a:br>
              <a:rPr lang="ru-RU" sz="3600" b="1" dirty="0"/>
            </a:br>
            <a:r>
              <a:rPr lang="ru-RU" sz="3600" b="1" dirty="0"/>
              <a:t>по роли в экономической сфере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43050"/>
            <a:ext cx="9144000" cy="4806966"/>
          </a:xfrm>
        </p:spPr>
        <p:txBody>
          <a:bodyPr/>
          <a:lstStyle/>
          <a:p>
            <a:r>
              <a:rPr lang="ru-RU" sz="2800" b="1" dirty="0"/>
              <a:t>Производственные – цены, по которым реализуется продукция и предоставляются услуги предприятиями и организациями, как правило, другим предприятиям и организациям;</a:t>
            </a:r>
          </a:p>
          <a:p>
            <a:pPr>
              <a:buNone/>
            </a:pPr>
            <a:endParaRPr lang="ru-RU" sz="2800" b="1" dirty="0" smtClean="0"/>
          </a:p>
          <a:p>
            <a:r>
              <a:rPr lang="ru-RU" sz="2800" b="1" dirty="0" smtClean="0"/>
              <a:t>Потребительские </a:t>
            </a:r>
            <a:r>
              <a:rPr lang="ru-RU" sz="2800" b="1" dirty="0"/>
              <a:t>– цены, по которым реализуется продукция и предоставляются услуги для населения.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9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9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9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7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79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58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FC19-36DD-4803-8D18-B5FEC083B18B}" type="slidenum">
              <a:rPr lang="ru-RU"/>
              <a:pPr/>
              <a:t>24</a:t>
            </a:fld>
            <a:endParaRPr lang="ru-RU" sz="1400"/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643834" cy="1928801"/>
          </a:xfrm>
          <a:solidFill>
            <a:schemeClr val="accent1"/>
          </a:solidFill>
          <a:ln>
            <a:solidFill>
              <a:srgbClr val="A50021"/>
            </a:solidFill>
          </a:ln>
        </p:spPr>
        <p:txBody>
          <a:bodyPr/>
          <a:lstStyle/>
          <a:p>
            <a:pPr algn="ctr"/>
            <a:r>
              <a:rPr lang="ru-RU" b="1" dirty="0">
                <a:solidFill>
                  <a:srgbClr val="1F4081"/>
                </a:solidFill>
              </a:rPr>
              <a:t> </a:t>
            </a:r>
            <a:r>
              <a:rPr lang="ru-RU" sz="3600" b="1" dirty="0">
                <a:solidFill>
                  <a:srgbClr val="1F4081"/>
                </a:solidFill>
              </a:rPr>
              <a:t>ЦЕНЫ</a:t>
            </a:r>
            <a:br>
              <a:rPr lang="ru-RU" sz="3600" b="1" dirty="0">
                <a:solidFill>
                  <a:srgbClr val="1F4081"/>
                </a:solidFill>
              </a:rPr>
            </a:br>
            <a:r>
              <a:rPr lang="ru-RU" sz="3600" b="1" dirty="0">
                <a:solidFill>
                  <a:srgbClr val="1F4081"/>
                </a:solidFill>
              </a:rPr>
              <a:t>по способу установления</a:t>
            </a:r>
            <a:br>
              <a:rPr lang="ru-RU" sz="3600" b="1" dirty="0">
                <a:solidFill>
                  <a:srgbClr val="1F4081"/>
                </a:solidFill>
              </a:rPr>
            </a:br>
            <a:r>
              <a:rPr lang="ru-RU" sz="3600" b="1" dirty="0">
                <a:solidFill>
                  <a:srgbClr val="1F4081"/>
                </a:solidFill>
              </a:rPr>
              <a:t> и регулирования</a:t>
            </a:r>
            <a:r>
              <a:rPr lang="ru-RU" dirty="0">
                <a:solidFill>
                  <a:srgbClr val="1F4081"/>
                </a:solidFill>
              </a:rPr>
              <a:t> </a:t>
            </a:r>
          </a:p>
        </p:txBody>
      </p:sp>
      <p:sp>
        <p:nvSpPr>
          <p:cNvPr id="580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5720" y="2285993"/>
            <a:ext cx="8458230" cy="3448058"/>
          </a:xfrm>
        </p:spPr>
        <p:txBody>
          <a:bodyPr/>
          <a:lstStyle/>
          <a:p>
            <a:r>
              <a:rPr lang="ru-RU" sz="2800" b="1" dirty="0"/>
              <a:t>Государственные  - фиксируемые и регулируемые;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Договорные</a:t>
            </a:r>
            <a:r>
              <a:rPr lang="ru-RU" sz="2800" b="1" dirty="0"/>
              <a:t>;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Свободные</a:t>
            </a:r>
            <a:r>
              <a:rPr lang="ru-RU" sz="2800" b="1" dirty="0"/>
              <a:t>.</a:t>
            </a:r>
          </a:p>
        </p:txBody>
      </p:sp>
      <p:pic>
        <p:nvPicPr>
          <p:cNvPr id="7" name="Рисунок 6" descr="http://www.continent.net/netcat_files/763/725/torgovyy_oborot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057775"/>
            <a:ext cx="2162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80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80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80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1" grpId="0" animBg="1"/>
      <p:bldP spid="58061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173B-097A-4A80-9A2F-6643EDC12245}" type="slidenum">
              <a:rPr lang="ru-RU"/>
              <a:pPr/>
              <a:t>25</a:t>
            </a:fld>
            <a:endParaRPr lang="ru-RU" sz="1400"/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8839200" cy="1714488"/>
          </a:xfrm>
          <a:solidFill>
            <a:schemeClr val="accent1"/>
          </a:solidFill>
          <a:ln>
            <a:solidFill>
              <a:srgbClr val="A50021"/>
            </a:solidFill>
          </a:ln>
        </p:spPr>
        <p:txBody>
          <a:bodyPr/>
          <a:lstStyle/>
          <a:p>
            <a:pPr algn="ctr"/>
            <a:r>
              <a:rPr lang="ru-RU" sz="3200" b="1" dirty="0">
                <a:solidFill>
                  <a:srgbClr val="1F4081"/>
                </a:solidFill>
              </a:rPr>
              <a:t>ЦЕНЫ </a:t>
            </a:r>
            <a:br>
              <a:rPr lang="ru-RU" sz="3200" b="1" dirty="0">
                <a:solidFill>
                  <a:srgbClr val="1F4081"/>
                </a:solidFill>
              </a:rPr>
            </a:br>
            <a:r>
              <a:rPr lang="ru-RU" sz="3200" b="1" dirty="0">
                <a:solidFill>
                  <a:srgbClr val="1F4081"/>
                </a:solidFill>
              </a:rPr>
              <a:t>по </a:t>
            </a:r>
            <a:r>
              <a:rPr lang="ru-RU" sz="3200" b="1" dirty="0" smtClean="0">
                <a:solidFill>
                  <a:srgbClr val="1F4081"/>
                </a:solidFill>
              </a:rPr>
              <a:t>характеру обслуживаемого </a:t>
            </a:r>
            <a:r>
              <a:rPr lang="ru-RU" sz="3200" b="1" dirty="0">
                <a:solidFill>
                  <a:srgbClr val="1F4081"/>
                </a:solidFill>
              </a:rPr>
              <a:t>оборота</a:t>
            </a:r>
          </a:p>
        </p:txBody>
      </p:sp>
      <p:sp>
        <p:nvSpPr>
          <p:cNvPr id="5816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857364"/>
            <a:ext cx="8743950" cy="3948124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2800" b="1" dirty="0">
              <a:solidFill>
                <a:srgbClr val="040404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b="1" dirty="0"/>
              <a:t>Оптовые и розничные промышленные;</a:t>
            </a:r>
          </a:p>
          <a:p>
            <a:pPr>
              <a:lnSpc>
                <a:spcPct val="150000"/>
              </a:lnSpc>
            </a:pPr>
            <a:r>
              <a:rPr lang="ru-RU" sz="2800" b="1" dirty="0"/>
              <a:t>Закупочные сельскохозяйственные;</a:t>
            </a:r>
          </a:p>
          <a:p>
            <a:pPr>
              <a:lnSpc>
                <a:spcPct val="150000"/>
              </a:lnSpc>
            </a:pPr>
            <a:r>
              <a:rPr lang="ru-RU" sz="2800" b="1" dirty="0"/>
              <a:t>Сметная и договорная в строительстве;</a:t>
            </a:r>
          </a:p>
          <a:p>
            <a:pPr>
              <a:lnSpc>
                <a:spcPct val="150000"/>
              </a:lnSpc>
            </a:pPr>
            <a:r>
              <a:rPr lang="ru-RU" sz="2800" b="1" dirty="0"/>
              <a:t>Цены и тарифы на услуги населению;</a:t>
            </a:r>
          </a:p>
          <a:p>
            <a:pPr>
              <a:lnSpc>
                <a:spcPct val="150000"/>
              </a:lnSpc>
            </a:pPr>
            <a:r>
              <a:rPr lang="ru-RU" sz="2800" b="1" dirty="0"/>
              <a:t>Транспортные тарифы.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1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1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81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81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81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81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81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35" grpId="0" animBg="1"/>
      <p:bldP spid="58163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14291"/>
            <a:ext cx="4040188" cy="142876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ЦЕНЫ </a:t>
            </a:r>
            <a:b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по степени зависимости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57364"/>
            <a:ext cx="4040188" cy="464347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600" b="1" dirty="0" smtClean="0"/>
              <a:t>Свободные;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/>
              <a:t>Регулируемые;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/>
              <a:t>Фиксируемые.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14291"/>
            <a:ext cx="4041775" cy="135732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rgbClr val="1F4081"/>
                </a:solidFill>
              </a:rPr>
              <a:t>ЦЕНЫ </a:t>
            </a:r>
            <a:br>
              <a:rPr lang="ru-RU" sz="2800" dirty="0" smtClean="0">
                <a:solidFill>
                  <a:srgbClr val="1F4081"/>
                </a:solidFill>
              </a:rPr>
            </a:br>
            <a:r>
              <a:rPr lang="ru-RU" sz="2800" dirty="0" smtClean="0">
                <a:solidFill>
                  <a:srgbClr val="1F4081"/>
                </a:solidFill>
              </a:rPr>
              <a:t>по способу фиксации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857364"/>
            <a:ext cx="4041775" cy="464347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200" b="1" dirty="0" smtClean="0"/>
              <a:t>Контрактные;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/>
              <a:t>Трансфертные;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/>
              <a:t>Биржевые;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/>
              <a:t>Аукционные;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/>
              <a:t>Цены торгов.</a:t>
            </a:r>
          </a:p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C4A2-5393-4542-BE10-E0750BCF985D}" type="datetime1">
              <a:rPr lang="ru-RU" smtClean="0"/>
              <a:pPr/>
              <a:t>21.06.2017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49AF0A2C-FEDF-4200-A6E6-74C5D8936611}" type="slidenum">
              <a:rPr lang="ru-RU" smtClean="0"/>
              <a:pPr lvl="1"/>
              <a:t>26</a:t>
            </a:fld>
            <a:endParaRPr lang="ru-RU">
              <a:latin typeface="+mn-lt"/>
            </a:endParaRPr>
          </a:p>
        </p:txBody>
      </p:sp>
      <p:pic>
        <p:nvPicPr>
          <p:cNvPr id="9" name="Рисунок 8" descr="http://www.continent.net/netcat_files/763/725/torgovyy_oborot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57775"/>
            <a:ext cx="2162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14291"/>
            <a:ext cx="4040188" cy="142876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800" dirty="0" smtClean="0">
                <a:solidFill>
                  <a:srgbClr val="1F4081"/>
                </a:solidFill>
              </a:rPr>
              <a:t>ЦЕНЫ </a:t>
            </a:r>
            <a:br>
              <a:rPr lang="ru-RU" sz="2800" dirty="0" smtClean="0">
                <a:solidFill>
                  <a:srgbClr val="1F4081"/>
                </a:solidFill>
              </a:rPr>
            </a:br>
            <a:r>
              <a:rPr lang="ru-RU" sz="2800" dirty="0" smtClean="0">
                <a:solidFill>
                  <a:srgbClr val="1F4081"/>
                </a:solidFill>
              </a:rPr>
              <a:t>по степени обоснованности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57364"/>
            <a:ext cx="4040188" cy="464347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/>
              <a:t>Базисные;</a:t>
            </a:r>
          </a:p>
          <a:p>
            <a:pPr>
              <a:lnSpc>
                <a:spcPct val="100000"/>
              </a:lnSpc>
            </a:pPr>
            <a:r>
              <a:rPr lang="ru-RU" sz="3200" b="1" dirty="0" smtClean="0"/>
              <a:t>Справочные;</a:t>
            </a:r>
          </a:p>
          <a:p>
            <a:pPr>
              <a:lnSpc>
                <a:spcPct val="100000"/>
              </a:lnSpc>
            </a:pPr>
            <a:r>
              <a:rPr lang="ru-RU" sz="3200" b="1" dirty="0" smtClean="0"/>
              <a:t>Прейскурантные;</a:t>
            </a:r>
          </a:p>
          <a:p>
            <a:pPr>
              <a:lnSpc>
                <a:spcPct val="100000"/>
              </a:lnSpc>
            </a:pPr>
            <a:r>
              <a:rPr lang="ru-RU" sz="3200" b="1" dirty="0" smtClean="0"/>
              <a:t>Фактические;</a:t>
            </a:r>
          </a:p>
          <a:p>
            <a:pPr>
              <a:lnSpc>
                <a:spcPct val="100000"/>
              </a:lnSpc>
            </a:pPr>
            <a:r>
              <a:rPr lang="ru-RU" sz="3200" b="1" dirty="0" smtClean="0"/>
              <a:t>Цены потребления.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14291"/>
            <a:ext cx="4041775" cy="135732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rgbClr val="1F4081"/>
                </a:solidFill>
              </a:rPr>
              <a:t>ЦЕНЫ </a:t>
            </a:r>
            <a:br>
              <a:rPr lang="ru-RU" sz="2800" dirty="0" smtClean="0">
                <a:solidFill>
                  <a:srgbClr val="1F4081"/>
                </a:solidFill>
              </a:rPr>
            </a:br>
            <a:r>
              <a:rPr lang="ru-RU" sz="2800" dirty="0" smtClean="0">
                <a:solidFill>
                  <a:srgbClr val="1F4081"/>
                </a:solidFill>
              </a:rPr>
              <a:t>по времени действия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857364"/>
            <a:ext cx="4041775" cy="464347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200" b="1" dirty="0" smtClean="0"/>
              <a:t>Постоянные;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/>
              <a:t>Текущие;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/>
              <a:t>Скользящие;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/>
              <a:t>Сезонные;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/>
              <a:t>Ступенчатые.</a:t>
            </a:r>
          </a:p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C4A2-5393-4542-BE10-E0750BCF985D}" type="datetime1">
              <a:rPr lang="ru-RU" smtClean="0"/>
              <a:pPr/>
              <a:t>21.06.2017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49AF0A2C-FEDF-4200-A6E6-74C5D8936611}" type="slidenum">
              <a:rPr lang="ru-RU" smtClean="0"/>
              <a:pPr lvl="1"/>
              <a:t>27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C2D9-C9F7-47B1-9E2D-B76EB531A0A7}" type="slidenum">
              <a:rPr lang="ru-RU"/>
              <a:pPr/>
              <a:t>28</a:t>
            </a:fld>
            <a:endParaRPr lang="ru-RU" sz="1400"/>
          </a:p>
        </p:txBody>
      </p:sp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7777163" cy="1431925"/>
          </a:xfrm>
          <a:solidFill>
            <a:schemeClr val="accent1"/>
          </a:solidFill>
          <a:ln>
            <a:solidFill>
              <a:srgbClr val="A50021"/>
            </a:solidFill>
          </a:ln>
        </p:spPr>
        <p:txBody>
          <a:bodyPr/>
          <a:lstStyle/>
          <a:p>
            <a:pPr algn="ctr"/>
            <a:r>
              <a:rPr lang="ru-RU" sz="3600" b="1"/>
              <a:t>ЦЕНЫ по стадии формирования стоимости продукта</a:t>
            </a:r>
            <a:r>
              <a:rPr lang="ru-RU"/>
              <a:t> </a:t>
            </a:r>
          </a:p>
        </p:txBody>
      </p:sp>
      <p:sp>
        <p:nvSpPr>
          <p:cNvPr id="604163" name="AutoShape 3"/>
          <p:cNvSpPr>
            <a:spLocks noChangeArrowheads="1"/>
          </p:cNvSpPr>
          <p:nvPr/>
        </p:nvSpPr>
        <p:spPr bwMode="auto">
          <a:xfrm>
            <a:off x="468313" y="5445125"/>
            <a:ext cx="4391025" cy="9112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kumimoji="0" lang="ru-RU" sz="2400" b="1">
                <a:solidFill>
                  <a:srgbClr val="A50021"/>
                </a:solidFill>
              </a:rPr>
              <a:t>ПРОИЗВОДСТВЕННАЯ ЦЕНА ПРЕДПРИЯТИЯ</a:t>
            </a:r>
          </a:p>
        </p:txBody>
      </p:sp>
      <p:sp>
        <p:nvSpPr>
          <p:cNvPr id="604164" name="AutoShape 4"/>
          <p:cNvSpPr>
            <a:spLocks noChangeArrowheads="1"/>
          </p:cNvSpPr>
          <p:nvPr/>
        </p:nvSpPr>
        <p:spPr bwMode="auto">
          <a:xfrm>
            <a:off x="468313" y="4292600"/>
            <a:ext cx="4371975" cy="9112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kumimoji="0" lang="ru-RU" sz="2400" b="1">
                <a:solidFill>
                  <a:srgbClr val="A50021"/>
                </a:solidFill>
              </a:rPr>
              <a:t>ОПТОВАЯ ОТПУСКНАЯ ЦЕНА ПРЕДПРИЯТИЯ</a:t>
            </a:r>
          </a:p>
        </p:txBody>
      </p:sp>
      <p:sp>
        <p:nvSpPr>
          <p:cNvPr id="604165" name="AutoShape 5"/>
          <p:cNvSpPr>
            <a:spLocks noChangeArrowheads="1"/>
          </p:cNvSpPr>
          <p:nvPr/>
        </p:nvSpPr>
        <p:spPr bwMode="auto">
          <a:xfrm>
            <a:off x="468313" y="3141663"/>
            <a:ext cx="4391025" cy="9112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kumimoji="0" lang="uk-UA" sz="2400" b="1">
                <a:solidFill>
                  <a:srgbClr val="A50021"/>
                </a:solidFill>
              </a:rPr>
              <a:t>ОПТОВО-ПОСРЕДНЧЕСКАЯ ЦЕНА</a:t>
            </a:r>
            <a:endParaRPr kumimoji="0" lang="ru-RU" sz="2400" b="1">
              <a:solidFill>
                <a:srgbClr val="A50021"/>
              </a:solidFill>
            </a:endParaRPr>
          </a:p>
        </p:txBody>
      </p:sp>
      <p:sp>
        <p:nvSpPr>
          <p:cNvPr id="604166" name="AutoShape 6"/>
          <p:cNvSpPr>
            <a:spLocks noChangeArrowheads="1"/>
          </p:cNvSpPr>
          <p:nvPr/>
        </p:nvSpPr>
        <p:spPr bwMode="auto">
          <a:xfrm>
            <a:off x="468313" y="2133600"/>
            <a:ext cx="4391025" cy="719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kumimoji="0" lang="ru-RU" sz="2400" b="1">
                <a:solidFill>
                  <a:srgbClr val="A50021"/>
                </a:solidFill>
              </a:rPr>
              <a:t>РОЗНИЧНАЯ ЦЕНА</a:t>
            </a:r>
          </a:p>
        </p:txBody>
      </p:sp>
      <p:cxnSp>
        <p:nvCxnSpPr>
          <p:cNvPr id="604167" name="AutoShape 7"/>
          <p:cNvCxnSpPr>
            <a:cxnSpLocks noChangeShapeType="1"/>
            <a:stCxn id="604163" idx="0"/>
            <a:endCxn id="604164" idx="2"/>
          </p:cNvCxnSpPr>
          <p:nvPr/>
        </p:nvCxnSpPr>
        <p:spPr bwMode="auto">
          <a:xfrm flipH="1" flipV="1">
            <a:off x="2654300" y="5203825"/>
            <a:ext cx="9525" cy="241300"/>
          </a:xfrm>
          <a:prstGeom prst="straightConnector1">
            <a:avLst/>
          </a:prstGeom>
          <a:noFill/>
          <a:ln w="9525">
            <a:solidFill>
              <a:srgbClr val="A5002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04168" name="AutoShape 8"/>
          <p:cNvCxnSpPr>
            <a:cxnSpLocks noChangeShapeType="1"/>
            <a:stCxn id="604164" idx="0"/>
            <a:endCxn id="604165" idx="2"/>
          </p:cNvCxnSpPr>
          <p:nvPr/>
        </p:nvCxnSpPr>
        <p:spPr bwMode="auto">
          <a:xfrm flipV="1">
            <a:off x="2654300" y="4052888"/>
            <a:ext cx="9525" cy="239712"/>
          </a:xfrm>
          <a:prstGeom prst="straightConnector1">
            <a:avLst/>
          </a:prstGeom>
          <a:noFill/>
          <a:ln w="9525">
            <a:solidFill>
              <a:srgbClr val="A5002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04169" name="AutoShape 9"/>
          <p:cNvCxnSpPr>
            <a:cxnSpLocks noChangeShapeType="1"/>
            <a:stCxn id="604165" idx="0"/>
            <a:endCxn id="604166" idx="2"/>
          </p:cNvCxnSpPr>
          <p:nvPr/>
        </p:nvCxnSpPr>
        <p:spPr bwMode="auto">
          <a:xfrm flipV="1">
            <a:off x="2663825" y="2852738"/>
            <a:ext cx="0" cy="288925"/>
          </a:xfrm>
          <a:prstGeom prst="straightConnector1">
            <a:avLst/>
          </a:prstGeom>
          <a:noFill/>
          <a:ln w="9525">
            <a:solidFill>
              <a:srgbClr val="A5002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604170" name="Rectangle 10"/>
          <p:cNvSpPr>
            <a:spLocks noChangeArrowheads="1"/>
          </p:cNvSpPr>
          <p:nvPr/>
        </p:nvSpPr>
        <p:spPr bwMode="auto">
          <a:xfrm>
            <a:off x="5795963" y="5805488"/>
            <a:ext cx="2303462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>
                <a:solidFill>
                  <a:srgbClr val="040404"/>
                </a:solidFill>
              </a:rPr>
              <a:t>Себестоимость</a:t>
            </a:r>
            <a:r>
              <a:rPr lang="uk-UA" sz="2400">
                <a:solidFill>
                  <a:srgbClr val="040404"/>
                </a:solidFill>
              </a:rPr>
              <a:t> </a:t>
            </a:r>
            <a:endParaRPr lang="ru-RU" sz="2400">
              <a:solidFill>
                <a:srgbClr val="040404"/>
              </a:solidFill>
            </a:endParaRPr>
          </a:p>
        </p:txBody>
      </p:sp>
      <p:sp>
        <p:nvSpPr>
          <p:cNvPr id="604171" name="Rectangle 11"/>
          <p:cNvSpPr>
            <a:spLocks noChangeArrowheads="1"/>
          </p:cNvSpPr>
          <p:nvPr/>
        </p:nvSpPr>
        <p:spPr bwMode="auto">
          <a:xfrm>
            <a:off x="5795963" y="5084763"/>
            <a:ext cx="230505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>
                <a:solidFill>
                  <a:srgbClr val="040404"/>
                </a:solidFill>
              </a:rPr>
              <a:t>Прибыль</a:t>
            </a:r>
          </a:p>
        </p:txBody>
      </p:sp>
      <p:sp>
        <p:nvSpPr>
          <p:cNvPr id="604172" name="Rectangle 12"/>
          <p:cNvSpPr>
            <a:spLocks noChangeArrowheads="1"/>
          </p:cNvSpPr>
          <p:nvPr/>
        </p:nvSpPr>
        <p:spPr bwMode="auto">
          <a:xfrm>
            <a:off x="5795963" y="4292600"/>
            <a:ext cx="2303462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>
                <a:solidFill>
                  <a:srgbClr val="040404"/>
                </a:solidFill>
              </a:rPr>
              <a:t>Акцизы, НДС</a:t>
            </a:r>
          </a:p>
        </p:txBody>
      </p:sp>
      <p:sp>
        <p:nvSpPr>
          <p:cNvPr id="604173" name="Rectangle 13"/>
          <p:cNvSpPr>
            <a:spLocks noChangeArrowheads="1"/>
          </p:cNvSpPr>
          <p:nvPr/>
        </p:nvSpPr>
        <p:spPr bwMode="auto">
          <a:xfrm>
            <a:off x="5795963" y="3121025"/>
            <a:ext cx="2447925" cy="831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>
                <a:solidFill>
                  <a:srgbClr val="040404"/>
                </a:solidFill>
              </a:rPr>
              <a:t>Посреднические надбавки</a:t>
            </a:r>
          </a:p>
        </p:txBody>
      </p:sp>
      <p:sp>
        <p:nvSpPr>
          <p:cNvPr id="604174" name="Rectangle 14"/>
          <p:cNvSpPr>
            <a:spLocks noChangeArrowheads="1"/>
          </p:cNvSpPr>
          <p:nvPr/>
        </p:nvSpPr>
        <p:spPr bwMode="auto">
          <a:xfrm>
            <a:off x="5795963" y="2112963"/>
            <a:ext cx="2305050" cy="831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>
                <a:solidFill>
                  <a:srgbClr val="040404"/>
                </a:solidFill>
              </a:rPr>
              <a:t>Торговые надбавки</a:t>
            </a:r>
          </a:p>
        </p:txBody>
      </p:sp>
      <p:cxnSp>
        <p:nvCxnSpPr>
          <p:cNvPr id="604175" name="AutoShape 15"/>
          <p:cNvCxnSpPr>
            <a:cxnSpLocks noChangeShapeType="1"/>
            <a:stCxn id="604170" idx="1"/>
            <a:endCxn id="604163" idx="3"/>
          </p:cNvCxnSpPr>
          <p:nvPr/>
        </p:nvCxnSpPr>
        <p:spPr bwMode="auto">
          <a:xfrm flipH="1" flipV="1">
            <a:off x="4859338" y="5900738"/>
            <a:ext cx="93662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04176" name="AutoShape 16"/>
          <p:cNvCxnSpPr>
            <a:cxnSpLocks noChangeShapeType="1"/>
          </p:cNvCxnSpPr>
          <p:nvPr/>
        </p:nvCxnSpPr>
        <p:spPr bwMode="auto">
          <a:xfrm flipH="1">
            <a:off x="4859338" y="5373688"/>
            <a:ext cx="9366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04177" name="AutoShape 17"/>
          <p:cNvCxnSpPr>
            <a:cxnSpLocks noChangeShapeType="1"/>
            <a:stCxn id="604172" idx="1"/>
            <a:endCxn id="604164" idx="3"/>
          </p:cNvCxnSpPr>
          <p:nvPr/>
        </p:nvCxnSpPr>
        <p:spPr bwMode="auto">
          <a:xfrm flipH="1">
            <a:off x="4840288" y="4616450"/>
            <a:ext cx="955675" cy="131763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04178" name="AutoShape 18"/>
          <p:cNvCxnSpPr>
            <a:cxnSpLocks noChangeShapeType="1"/>
            <a:stCxn id="604173" idx="1"/>
            <a:endCxn id="604165" idx="3"/>
          </p:cNvCxnSpPr>
          <p:nvPr/>
        </p:nvCxnSpPr>
        <p:spPr bwMode="auto">
          <a:xfrm flipH="1">
            <a:off x="4859338" y="3536950"/>
            <a:ext cx="936625" cy="6032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04179" name="AutoShape 19"/>
          <p:cNvCxnSpPr>
            <a:cxnSpLocks noChangeShapeType="1"/>
            <a:stCxn id="604174" idx="1"/>
            <a:endCxn id="604166" idx="3"/>
          </p:cNvCxnSpPr>
          <p:nvPr/>
        </p:nvCxnSpPr>
        <p:spPr bwMode="auto">
          <a:xfrm flipH="1" flipV="1">
            <a:off x="4859338" y="2493963"/>
            <a:ext cx="936625" cy="3492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4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4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4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4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4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4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4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4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4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60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04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4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4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4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04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60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4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4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4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4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04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04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04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04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4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60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04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4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04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04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0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04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04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4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4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60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4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04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04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04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2" grpId="0" animBg="1"/>
      <p:bldP spid="604163" grpId="0" animBg="1"/>
      <p:bldP spid="604164" grpId="0" animBg="1"/>
      <p:bldP spid="604165" grpId="0" animBg="1"/>
      <p:bldP spid="604166" grpId="0" animBg="1"/>
      <p:bldP spid="604170" grpId="0" animBg="1"/>
      <p:bldP spid="604171" grpId="0" animBg="1"/>
      <p:bldP spid="604172" grpId="0" animBg="1"/>
      <p:bldP spid="604173" grpId="0" animBg="1"/>
      <p:bldP spid="6041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07704" y="440668"/>
            <a:ext cx="5256584" cy="684076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Свойства товара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8447" y="1855514"/>
            <a:ext cx="3523473" cy="1069430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Удовлетворять потребность людей в чем-либо</a:t>
            </a:r>
            <a:endParaRPr lang="ru-RU" sz="2000" b="1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48064" y="1804442"/>
            <a:ext cx="3699872" cy="1120502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Имеет соотношение с другими товарами, с которыми обмениваются</a:t>
            </a:r>
            <a:endParaRPr lang="ru-RU" sz="2000" b="1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>
            <a:stCxn id="2" idx="2"/>
            <a:endCxn id="3" idx="0"/>
          </p:cNvCxnSpPr>
          <p:nvPr/>
        </p:nvCxnSpPr>
        <p:spPr>
          <a:xfrm flipH="1">
            <a:off x="2090184" y="1124744"/>
            <a:ext cx="2445812" cy="73077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2"/>
            <a:endCxn id="4" idx="0"/>
          </p:cNvCxnSpPr>
          <p:nvPr/>
        </p:nvCxnSpPr>
        <p:spPr>
          <a:xfrm>
            <a:off x="4535996" y="1124744"/>
            <a:ext cx="2462004" cy="679698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2686060" y="3284984"/>
            <a:ext cx="3699872" cy="504056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Имеет  стоимость</a:t>
            </a:r>
            <a:endParaRPr lang="ru-RU" sz="2000" b="1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>
            <a:stCxn id="17" idx="2"/>
            <a:endCxn id="26" idx="0"/>
          </p:cNvCxnSpPr>
          <p:nvPr/>
        </p:nvCxnSpPr>
        <p:spPr>
          <a:xfrm flipH="1">
            <a:off x="2317480" y="3789040"/>
            <a:ext cx="2218516" cy="705803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467544" y="4494843"/>
            <a:ext cx="3699872" cy="504056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Потребительную</a:t>
            </a:r>
            <a:endParaRPr lang="ru-RU" sz="2000" b="1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>
            <a:stCxn id="17" idx="2"/>
            <a:endCxn id="31" idx="0"/>
          </p:cNvCxnSpPr>
          <p:nvPr/>
        </p:nvCxnSpPr>
        <p:spPr>
          <a:xfrm>
            <a:off x="4535996" y="3789040"/>
            <a:ext cx="2462004" cy="705803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5148064" y="4494843"/>
            <a:ext cx="3699872" cy="504056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Меновую</a:t>
            </a:r>
            <a:endParaRPr lang="ru-RU" sz="2000" b="1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28446" y="5517232"/>
            <a:ext cx="8420017" cy="936104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Продукты труда имеют потребительную стоимость, но не являются товарами, если изготовлены для себя.</a:t>
            </a:r>
          </a:p>
        </p:txBody>
      </p:sp>
      <p:cxnSp>
        <p:nvCxnSpPr>
          <p:cNvPr id="37" name="Прямая со стрелкой 36"/>
          <p:cNvCxnSpPr>
            <a:stCxn id="26" idx="0"/>
          </p:cNvCxnSpPr>
          <p:nvPr/>
        </p:nvCxnSpPr>
        <p:spPr>
          <a:xfrm flipV="1">
            <a:off x="2317480" y="2924944"/>
            <a:ext cx="0" cy="1569899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31" idx="0"/>
            <a:endCxn id="4" idx="2"/>
          </p:cNvCxnSpPr>
          <p:nvPr/>
        </p:nvCxnSpPr>
        <p:spPr>
          <a:xfrm flipV="1">
            <a:off x="6998000" y="2924944"/>
            <a:ext cx="0" cy="1569899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endCxn id="17" idx="0"/>
          </p:cNvCxnSpPr>
          <p:nvPr/>
        </p:nvCxnSpPr>
        <p:spPr>
          <a:xfrm>
            <a:off x="2317480" y="2924944"/>
            <a:ext cx="2218516" cy="36004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4" idx="2"/>
            <a:endCxn id="17" idx="0"/>
          </p:cNvCxnSpPr>
          <p:nvPr/>
        </p:nvCxnSpPr>
        <p:spPr>
          <a:xfrm flipH="1">
            <a:off x="4535996" y="2924944"/>
            <a:ext cx="2462004" cy="36004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5120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1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1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6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1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6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1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6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1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6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7" grpId="0" animBg="1"/>
      <p:bldP spid="26" grpId="0" animBg="1"/>
      <p:bldP spid="31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907704" y="440668"/>
            <a:ext cx="5256584" cy="684076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Свойства товара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8447" y="1562634"/>
            <a:ext cx="3523473" cy="566557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Социальные </a:t>
            </a:r>
            <a:r>
              <a:rPr lang="ru-RU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свойства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6253" y="2558338"/>
            <a:ext cx="3523473" cy="608441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Функциональные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3151" y="3356992"/>
            <a:ext cx="3523473" cy="864095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Эргономические</a:t>
            </a:r>
            <a:endParaRPr lang="ru-RU" sz="2400" b="1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3151" y="4581128"/>
            <a:ext cx="3523473" cy="566557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Надежность</a:t>
            </a:r>
            <a:endParaRPr lang="ru-RU" sz="2400" b="1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3151" y="5599070"/>
            <a:ext cx="3523473" cy="566557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Эстетические</a:t>
            </a:r>
            <a:endParaRPr lang="ru-RU" sz="2400" b="1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3968" y="1562634"/>
            <a:ext cx="4464496" cy="566557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характеризуют его пригодность, значимость для общества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3968" y="2558338"/>
            <a:ext cx="4464496" cy="566557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определяют полезность товара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53538" y="3356992"/>
            <a:ext cx="4464496" cy="864096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характеризуют его удобство гигиеничность, и комфорт в эксплуатации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61956" y="4437111"/>
            <a:ext cx="4464496" cy="864097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показывает способность изделия отвечать принятым в обществе нормам безопасности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61956" y="5450299"/>
            <a:ext cx="4464496" cy="864097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Характеризует соответствие  товара принятым в обществе понятиям о красоте</a:t>
            </a:r>
            <a:endParaRPr lang="ru-RU" b="1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>
            <a:stCxn id="4" idx="3"/>
            <a:endCxn id="10" idx="1"/>
          </p:cNvCxnSpPr>
          <p:nvPr/>
        </p:nvCxnSpPr>
        <p:spPr>
          <a:xfrm>
            <a:off x="3851920" y="1845913"/>
            <a:ext cx="432048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6" idx="3"/>
            <a:endCxn id="11" idx="1"/>
          </p:cNvCxnSpPr>
          <p:nvPr/>
        </p:nvCxnSpPr>
        <p:spPr>
          <a:xfrm flipV="1">
            <a:off x="3839726" y="2841617"/>
            <a:ext cx="444242" cy="2094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7" idx="3"/>
            <a:endCxn id="12" idx="1"/>
          </p:cNvCxnSpPr>
          <p:nvPr/>
        </p:nvCxnSpPr>
        <p:spPr>
          <a:xfrm>
            <a:off x="3816624" y="3789040"/>
            <a:ext cx="536914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8" idx="3"/>
            <a:endCxn id="13" idx="1"/>
          </p:cNvCxnSpPr>
          <p:nvPr/>
        </p:nvCxnSpPr>
        <p:spPr>
          <a:xfrm>
            <a:off x="3816624" y="4864407"/>
            <a:ext cx="545332" cy="4753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9" idx="3"/>
            <a:endCxn id="15" idx="1"/>
          </p:cNvCxnSpPr>
          <p:nvPr/>
        </p:nvCxnSpPr>
        <p:spPr>
          <a:xfrm flipV="1">
            <a:off x="3816624" y="5882348"/>
            <a:ext cx="545332" cy="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6678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1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1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6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1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6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1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6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1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6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285728"/>
            <a:ext cx="8080375" cy="928694"/>
          </a:xfrm>
        </p:spPr>
        <p:txBody>
          <a:bodyPr/>
          <a:lstStyle/>
          <a:p>
            <a:pPr algn="ctr"/>
            <a:r>
              <a:rPr lang="ru-RU" dirty="0" smtClean="0"/>
              <a:t>Торговля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Способ обмена результатами труда между их изготовителями и потребителями, основанный на взаимной выгоде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4BFA163F-FF26-4C9C-926F-450F633A4C39}" type="slidenum">
              <a:rPr lang="ru-RU" smtClean="0"/>
              <a:pPr lvl="1"/>
              <a:t>5</a:t>
            </a:fld>
            <a:endParaRPr lang="ru-RU">
              <a:latin typeface="+mn-lt"/>
            </a:endParaRPr>
          </a:p>
        </p:txBody>
      </p:sp>
      <p:pic>
        <p:nvPicPr>
          <p:cNvPr id="6" name="Рисунок 5" descr="http://ah.1000e.ru/_ph/64/2/925217078.jpg?147288319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256"/>
            <a:ext cx="3428992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2E4B-9286-431E-9ADB-499B6EC95DD0}" type="datetime1">
              <a:rPr lang="ru-RU" smtClean="0"/>
              <a:pPr/>
              <a:t>21.06.2017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2AA0D8E1-155B-48E0-A3E8-77EA672269A8}" type="slidenum">
              <a:rPr lang="ru-RU" smtClean="0"/>
              <a:pPr lvl="1"/>
              <a:t>6</a:t>
            </a:fld>
            <a:endParaRPr lang="ru-RU">
              <a:latin typeface="+mn-lt"/>
            </a:endParaRPr>
          </a:p>
        </p:txBody>
      </p:sp>
      <p:pic>
        <p:nvPicPr>
          <p:cNvPr id="4" name="Рисунок 3" descr="http://images.myshared.ru/4/63128/slide_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92100" y="404813"/>
            <a:ext cx="8753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 b="1"/>
              <a:t>ОРГАНИЗАЦИОННЫЕ ФОРМЫ ТОРГОВЛИ</a:t>
            </a:r>
          </a:p>
        </p:txBody>
      </p:sp>
      <p:pic>
        <p:nvPicPr>
          <p:cNvPr id="2053" name="Picture 5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700213"/>
            <a:ext cx="1965325" cy="1225550"/>
          </a:xfrm>
          <a:prstGeom prst="rect">
            <a:avLst/>
          </a:prstGeom>
          <a:noFill/>
        </p:spPr>
      </p:pic>
      <p:pic>
        <p:nvPicPr>
          <p:cNvPr id="2054" name="Picture 6" descr="628_190-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429000"/>
            <a:ext cx="2592387" cy="1720850"/>
          </a:xfrm>
          <a:prstGeom prst="rect">
            <a:avLst/>
          </a:prstGeom>
          <a:noFill/>
        </p:spPr>
      </p:pic>
      <p:pic>
        <p:nvPicPr>
          <p:cNvPr id="2055" name="Picture 7" descr="1311936725_233648227_1----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1341438"/>
            <a:ext cx="1855788" cy="2471737"/>
          </a:xfrm>
          <a:prstGeom prst="rect">
            <a:avLst/>
          </a:prstGeom>
          <a:noFill/>
        </p:spPr>
      </p:pic>
      <p:pic>
        <p:nvPicPr>
          <p:cNvPr id="2057" name="Picture 9" descr="P115036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1557338"/>
            <a:ext cx="2382838" cy="1787525"/>
          </a:xfrm>
          <a:prstGeom prst="rect">
            <a:avLst/>
          </a:prstGeom>
          <a:noFill/>
        </p:spPr>
      </p:pic>
      <p:pic>
        <p:nvPicPr>
          <p:cNvPr id="2058" name="Picture 10" descr="ca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3789363"/>
            <a:ext cx="1800225" cy="1347787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трелка вниз 16"/>
          <p:cNvSpPr/>
          <p:nvPr/>
        </p:nvSpPr>
        <p:spPr bwMode="auto">
          <a:xfrm>
            <a:off x="8358214" y="1142984"/>
            <a:ext cx="285752" cy="35719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2E4B-9286-431E-9ADB-499B6EC95DD0}" type="datetime1">
              <a:rPr lang="ru-RU" smtClean="0"/>
              <a:pPr/>
              <a:t>21.06.2017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2AA0D8E1-155B-48E0-A3E8-77EA672269A8}" type="slidenum">
              <a:rPr lang="ru-RU" smtClean="0"/>
              <a:pPr lvl="1"/>
              <a:t>8</a:t>
            </a:fld>
            <a:endParaRPr lang="ru-RU">
              <a:latin typeface="+mn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357158" y="1857364"/>
            <a:ext cx="2000264" cy="914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ru-RU" sz="2400" b="1" i="1" dirty="0" smtClean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</a:rPr>
              <a:t>1.МАГАЗИН</a:t>
            </a:r>
            <a:endParaRPr lang="ru-RU" sz="2400" i="1" dirty="0">
              <a:solidFill>
                <a:schemeClr val="bg2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4500562" y="5214950"/>
            <a:ext cx="2143140" cy="100013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i="1" dirty="0" smtClean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</a:rPr>
              <a:t>4.АУКЦИОН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7015154" y="4714884"/>
            <a:ext cx="2128846" cy="914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i="1" dirty="0" smtClean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</a:rPr>
              <a:t>6.ТОРГОВЫЕ АВТОМАТЫ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2928926" y="1857364"/>
            <a:ext cx="2143140" cy="914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i="1" dirty="0" smtClean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</a:rPr>
              <a:t>2.БИРЖА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6072198" y="3214686"/>
            <a:ext cx="2000264" cy="100013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i="1" dirty="0" smtClean="0">
                <a:solidFill>
                  <a:schemeClr val="bg2"/>
                </a:solidFill>
                <a:ea typeface="Times New Roman"/>
                <a:cs typeface="Times New Roman"/>
              </a:rPr>
              <a:t>5.ТОРГОВЛЯ ПО     КАТАЛОГАМ</a:t>
            </a:r>
            <a:r>
              <a:rPr lang="ru-RU" sz="2000" i="1" dirty="0" smtClean="0">
                <a:solidFill>
                  <a:schemeClr val="bg2"/>
                </a:solidFill>
                <a:ea typeface="Times New Roman"/>
                <a:cs typeface="Times New Roman"/>
              </a:rPr>
              <a:t>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6643702" y="1857364"/>
            <a:ext cx="2000264" cy="914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i="1" dirty="0" smtClean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</a:rPr>
              <a:t>3.ЯРМАРКА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000100" y="214290"/>
            <a:ext cx="7643866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endParaRPr lang="ru-RU" sz="2000" b="1" dirty="0" smtClean="0">
              <a:solidFill>
                <a:schemeClr val="bg2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i="1" dirty="0" smtClean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</a:rPr>
              <a:t>Организационные формы торговли</a:t>
            </a:r>
            <a:endParaRPr lang="ru-RU" sz="2800" i="1" dirty="0">
              <a:solidFill>
                <a:schemeClr val="bg2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357158" y="3429000"/>
            <a:ext cx="1785950" cy="25717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i="1" dirty="0" smtClean="0">
                <a:solidFill>
                  <a:schemeClr val="bg2"/>
                </a:solidFill>
              </a:rPr>
              <a:t>-Розничный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chemeClr val="bg2"/>
                </a:solidFill>
              </a:rPr>
              <a:t>Оптовый</a:t>
            </a:r>
          </a:p>
          <a:p>
            <a:pPr>
              <a:buFontTx/>
              <a:buChar char="-"/>
            </a:pPr>
            <a:r>
              <a:rPr kumimoji="0" lang="ru-RU" sz="1800" b="0" i="1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Специализированный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chemeClr val="bg2"/>
                </a:solidFill>
              </a:rPr>
              <a:t>У</a:t>
            </a:r>
            <a:r>
              <a:rPr lang="ru-RU" i="1" baseline="0" dirty="0" smtClean="0">
                <a:solidFill>
                  <a:schemeClr val="bg2"/>
                </a:solidFill>
              </a:rPr>
              <a:t>ниверсальный</a:t>
            </a:r>
          </a:p>
          <a:p>
            <a:pPr>
              <a:buFontTx/>
              <a:buChar char="-"/>
            </a:pPr>
            <a:r>
              <a:rPr lang="ru-RU" i="1" baseline="0" dirty="0" smtClean="0">
                <a:solidFill>
                  <a:schemeClr val="bg2"/>
                </a:solidFill>
              </a:rPr>
              <a:t>Самообслуживания</a:t>
            </a:r>
          </a:p>
          <a:p>
            <a:pPr>
              <a:buFontTx/>
              <a:buChar char="-"/>
            </a:pPr>
            <a:r>
              <a:rPr lang="ru-RU" i="1" baseline="0" dirty="0" smtClean="0">
                <a:solidFill>
                  <a:schemeClr val="bg2"/>
                </a:solidFill>
              </a:rPr>
              <a:t>Фирменный</a:t>
            </a:r>
          </a:p>
          <a:p>
            <a:pPr>
              <a:buFontTx/>
              <a:buChar char="-"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 flipH="1">
            <a:off x="2643174" y="3214686"/>
            <a:ext cx="1857388" cy="14287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i="1" dirty="0" smtClean="0">
                <a:solidFill>
                  <a:schemeClr val="bg2"/>
                </a:solidFill>
              </a:rPr>
              <a:t>-Товарная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chemeClr val="bg2"/>
                </a:solidFill>
              </a:rPr>
              <a:t>Фондовая</a:t>
            </a:r>
          </a:p>
          <a:p>
            <a:pPr>
              <a:buFontTx/>
              <a:buChar char="-"/>
            </a:pPr>
            <a:r>
              <a:rPr kumimoji="0" lang="ru-RU" sz="1800" b="0" i="1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Валютная</a:t>
            </a:r>
          </a:p>
          <a:p>
            <a:pPr>
              <a:buFontTx/>
              <a:buChar char="-"/>
            </a:pPr>
            <a:r>
              <a:rPr kumimoji="0" lang="ru-RU" sz="1800" b="0" i="1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 Труда</a:t>
            </a:r>
          </a:p>
          <a:p>
            <a:pPr>
              <a:buFontTx/>
              <a:buChar char="-"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 bwMode="auto">
          <a:xfrm>
            <a:off x="1571604" y="1142984"/>
            <a:ext cx="285752" cy="7143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 bwMode="auto">
          <a:xfrm>
            <a:off x="5357818" y="1142984"/>
            <a:ext cx="285752" cy="407196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 bwMode="auto">
          <a:xfrm>
            <a:off x="6286512" y="1142984"/>
            <a:ext cx="214314" cy="207170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 bwMode="auto">
          <a:xfrm>
            <a:off x="4000496" y="1142984"/>
            <a:ext cx="285752" cy="7143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Стрелка вниз 20"/>
          <p:cNvSpPr/>
          <p:nvPr/>
        </p:nvSpPr>
        <p:spPr bwMode="auto">
          <a:xfrm>
            <a:off x="7358082" y="1142984"/>
            <a:ext cx="214314" cy="7143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" name="Прямая со стрелкой 23"/>
          <p:cNvCxnSpPr>
            <a:stCxn id="6" idx="2"/>
          </p:cNvCxnSpPr>
          <p:nvPr/>
        </p:nvCxnSpPr>
        <p:spPr bwMode="auto">
          <a:xfrm rot="5400000">
            <a:off x="1028672" y="3100382"/>
            <a:ext cx="65723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Прямая со стрелкой 24"/>
          <p:cNvCxnSpPr/>
          <p:nvPr/>
        </p:nvCxnSpPr>
        <p:spPr bwMode="auto">
          <a:xfrm rot="5400000">
            <a:off x="3501224" y="2999578"/>
            <a:ext cx="42862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64" name="Organization Chart 20"/>
          <p:cNvGraphicFramePr>
            <a:graphicFrameLocks/>
          </p:cNvGraphicFramePr>
          <p:nvPr/>
        </p:nvGraphicFramePr>
        <p:xfrm>
          <a:off x="0" y="404813"/>
          <a:ext cx="9144000" cy="511175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pic>
        <p:nvPicPr>
          <p:cNvPr id="6174" name="Лев-Лещенко-Песня-продавца(muzofon.com)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23850" y="62372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7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Глобализация">
  <a:themeElements>
    <a:clrScheme name="Глобализация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Глобализация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Глобализация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ализация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лобализация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лобализация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ализация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Глобализация</Template>
  <TotalTime>279</TotalTime>
  <Words>557</Words>
  <Application>Microsoft Office PowerPoint</Application>
  <PresentationFormat>Экран (4:3)</PresentationFormat>
  <Paragraphs>177</Paragraphs>
  <Slides>28</Slides>
  <Notes>10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Глобализация</vt:lpstr>
      <vt:lpstr>Товар и ценообразование</vt:lpstr>
      <vt:lpstr>Слайд 2</vt:lpstr>
      <vt:lpstr>Слайд 3</vt:lpstr>
      <vt:lpstr>Слайд 4</vt:lpstr>
      <vt:lpstr>Торговля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Цена и ценообразование</vt:lpstr>
      <vt:lpstr>ФУНКЦИИ ЦЕН </vt:lpstr>
      <vt:lpstr>ВИДЫ ЦЕН</vt:lpstr>
      <vt:lpstr>ЦЕНЫ  по роли в экономической сфере</vt:lpstr>
      <vt:lpstr> ЦЕНЫ по способу установления  и регулирования </vt:lpstr>
      <vt:lpstr>ЦЕНЫ  по характеру обслуживаемого оборота</vt:lpstr>
      <vt:lpstr>Слайд 26</vt:lpstr>
      <vt:lpstr>Слайд 27</vt:lpstr>
      <vt:lpstr>ЦЕНЫ по стадии формирования стоимости продукта 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Международная торговля</dc:title>
  <dc:creator>www.MRMARKER.ru</dc:creator>
  <cp:lastModifiedBy>Admin</cp:lastModifiedBy>
  <cp:revision>27</cp:revision>
  <cp:lastPrinted>1601-01-01T00:00:00Z</cp:lastPrinted>
  <dcterms:created xsi:type="dcterms:W3CDTF">2009-05-20T14:11:11Z</dcterms:created>
  <dcterms:modified xsi:type="dcterms:W3CDTF">2017-06-21T10:41:23Z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1049</vt:i4>
  </property>
</Properties>
</file>