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52"/>
  </p:notesMasterIdLst>
  <p:sldIdLst>
    <p:sldId id="275" r:id="rId2"/>
    <p:sldId id="277" r:id="rId3"/>
    <p:sldId id="276" r:id="rId4"/>
    <p:sldId id="274" r:id="rId5"/>
    <p:sldId id="278" r:id="rId6"/>
    <p:sldId id="279" r:id="rId7"/>
    <p:sldId id="280" r:id="rId8"/>
    <p:sldId id="281" r:id="rId9"/>
    <p:sldId id="282" r:id="rId10"/>
    <p:sldId id="288" r:id="rId11"/>
    <p:sldId id="283" r:id="rId12"/>
    <p:sldId id="284" r:id="rId13"/>
    <p:sldId id="285" r:id="rId14"/>
    <p:sldId id="286" r:id="rId15"/>
    <p:sldId id="287" r:id="rId16"/>
    <p:sldId id="289" r:id="rId17"/>
    <p:sldId id="290" r:id="rId18"/>
    <p:sldId id="291" r:id="rId19"/>
    <p:sldId id="292" r:id="rId20"/>
    <p:sldId id="293" r:id="rId21"/>
    <p:sldId id="306" r:id="rId22"/>
    <p:sldId id="297" r:id="rId23"/>
    <p:sldId id="307" r:id="rId24"/>
    <p:sldId id="308" r:id="rId25"/>
    <p:sldId id="309" r:id="rId26"/>
    <p:sldId id="310" r:id="rId27"/>
    <p:sldId id="311" r:id="rId28"/>
    <p:sldId id="312" r:id="rId29"/>
    <p:sldId id="313" r:id="rId30"/>
    <p:sldId id="314" r:id="rId31"/>
    <p:sldId id="315" r:id="rId32"/>
    <p:sldId id="317" r:id="rId33"/>
    <p:sldId id="318" r:id="rId34"/>
    <p:sldId id="316" r:id="rId35"/>
    <p:sldId id="319" r:id="rId36"/>
    <p:sldId id="320" r:id="rId37"/>
    <p:sldId id="321" r:id="rId38"/>
    <p:sldId id="322" r:id="rId39"/>
    <p:sldId id="305" r:id="rId40"/>
    <p:sldId id="261" r:id="rId41"/>
    <p:sldId id="260" r:id="rId42"/>
    <p:sldId id="266" r:id="rId43"/>
    <p:sldId id="267" r:id="rId44"/>
    <p:sldId id="270" r:id="rId45"/>
    <p:sldId id="268" r:id="rId46"/>
    <p:sldId id="271" r:id="rId47"/>
    <p:sldId id="269" r:id="rId48"/>
    <p:sldId id="272" r:id="rId49"/>
    <p:sldId id="264" r:id="rId50"/>
    <p:sldId id="273"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EAE5A-98AB-48F0-944E-8486D667B3C8}" type="datetimeFigureOut">
              <a:rPr lang="ru-RU" smtClean="0"/>
              <a:pPr/>
              <a:t>20.04.2017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5088-E323-4E44-8AE2-54A52AC2C860}" type="slidenum">
              <a:rPr lang="ru-RU" smtClean="0"/>
              <a:pPr/>
              <a:t>‹#›</a:t>
            </a:fld>
            <a:endParaRPr lang="ru-RU"/>
          </a:p>
        </p:txBody>
      </p:sp>
    </p:spTree>
    <p:extLst>
      <p:ext uri="{BB962C8B-B14F-4D97-AF65-F5344CB8AC3E}">
        <p14:creationId xmlns:p14="http://schemas.microsoft.com/office/powerpoint/2010/main" xmlns="" val="297378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4AFE5F-BDFC-4F56-B570-3727CBD2660D}" type="slidenum">
              <a:rPr lang="ru-RU" sz="1200"/>
              <a:pPr eaLnBrk="1" hangingPunct="1"/>
              <a:t>6</a:t>
            </a:fld>
            <a:endParaRPr lang="ru-RU" sz="120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extLst>
      <p:ext uri="{BB962C8B-B14F-4D97-AF65-F5344CB8AC3E}">
        <p14:creationId xmlns:p14="http://schemas.microsoft.com/office/powerpoint/2010/main" xmlns="" val="79712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C99B8B-83EF-4FCE-995B-12EAAD213A0A}" type="slidenum">
              <a:rPr lang="ru-RU" altLang="ru-RU" smtClean="0"/>
              <a:pPr/>
              <a:t>13</a:t>
            </a:fld>
            <a:endParaRPr lang="ru-RU" altLang="ru-RU" smtClean="0"/>
          </a:p>
        </p:txBody>
      </p:sp>
    </p:spTree>
    <p:extLst>
      <p:ext uri="{BB962C8B-B14F-4D97-AF65-F5344CB8AC3E}">
        <p14:creationId xmlns:p14="http://schemas.microsoft.com/office/powerpoint/2010/main" xmlns="" val="23934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316" name="Номер слайда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711D4BAA-8939-4C0A-AA8B-6454B5CADC45}" type="slidenum">
              <a:rPr lang="ru-RU" altLang="ru-RU" sz="1200"/>
              <a:pPr algn="r" eaLnBrk="1" hangingPunct="1"/>
              <a:t>14</a:t>
            </a:fld>
            <a:endParaRPr lang="ru-RU" altLang="ru-RU" sz="1200"/>
          </a:p>
        </p:txBody>
      </p:sp>
    </p:spTree>
    <p:extLst>
      <p:ext uri="{BB962C8B-B14F-4D97-AF65-F5344CB8AC3E}">
        <p14:creationId xmlns:p14="http://schemas.microsoft.com/office/powerpoint/2010/main" xmlns="" val="4182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3B0445-C50A-42B8-A44B-68011A1E95EC}" type="slidenum">
              <a:rPr lang="ru-RU" sz="1200"/>
              <a:pPr eaLnBrk="1" hangingPunct="1"/>
              <a:t>28</a:t>
            </a:fld>
            <a:endParaRPr lang="ru-RU"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xmlns="" val="419621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E990B1-2AA4-49B3-8181-7222EA0280C2}" type="slidenum">
              <a:rPr lang="ru-RU" sz="1200"/>
              <a:pPr eaLnBrk="1" hangingPunct="1"/>
              <a:t>31</a:t>
            </a:fld>
            <a:endParaRPr lang="ru-RU" sz="1200"/>
          </a:p>
        </p:txBody>
      </p:sp>
    </p:spTree>
    <p:extLst>
      <p:ext uri="{BB962C8B-B14F-4D97-AF65-F5344CB8AC3E}">
        <p14:creationId xmlns:p14="http://schemas.microsoft.com/office/powerpoint/2010/main" xmlns="" val="23577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22176B-B62F-4816-B790-29577DC4B4A0}" type="slidenum">
              <a:rPr lang="ru-RU" sz="1200">
                <a:latin typeface="Arial" panose="020B0604020202020204" pitchFamily="34" charset="0"/>
                <a:cs typeface="Arial" panose="020B0604020202020204" pitchFamily="34" charset="0"/>
              </a:rPr>
              <a:pPr eaLnBrk="1" hangingPunct="1"/>
              <a:t>38</a:t>
            </a:fld>
            <a:endParaRPr lang="ru-RU" sz="1200">
              <a:latin typeface="Arial" panose="020B0604020202020204" pitchFamily="34" charset="0"/>
              <a:cs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18104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107" y="1371600"/>
            <a:ext cx="6859786" cy="3505200"/>
          </a:xfrm>
        </p:spPr>
        <p:txBody>
          <a:bodyPr rtlCol="0">
            <a:noAutofit/>
          </a:bodyPr>
          <a:lstStyle>
            <a:lvl1pPr>
              <a:defRPr sz="72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142107" y="4953000"/>
            <a:ext cx="6173808"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ru-RU" dirty="0"/>
          </a:p>
        </p:txBody>
      </p:sp>
      <p:sp>
        <p:nvSpPr>
          <p:cNvPr id="5" name="Нижний колонтитул 3"/>
          <p:cNvSpPr>
            <a:spLocks noGrp="1"/>
          </p:cNvSpPr>
          <p:nvPr>
            <p:ph type="ftr" sz="quarter" idx="11"/>
          </p:nvPr>
        </p:nvSpPr>
        <p:spPr/>
        <p:txBody>
          <a:bodyPr rtlCol="0"/>
          <a:lstStyle/>
          <a:p>
            <a:endParaRPr kumimoji="0" lang="en-US"/>
          </a:p>
        </p:txBody>
      </p:sp>
      <p:sp>
        <p:nvSpPr>
          <p:cNvPr id="4" name="Дата 4"/>
          <p:cNvSpPr>
            <a:spLocks noGrp="1"/>
          </p:cNvSpPr>
          <p:nvPr>
            <p:ph type="dt" sz="half" idx="10"/>
          </p:nvPr>
        </p:nvSpPr>
        <p:spPr/>
        <p:txBody>
          <a:bodyPr rtlCol="0"/>
          <a:lstStyle/>
          <a:p>
            <a:fld id="{3CEBCE6A-C105-4DF9-926E-8F30C34CC6D4}" type="datetime1">
              <a:rPr lang="ru-RU" smtClean="0"/>
              <a:pPr/>
              <a:t>20.04.2017</a:t>
            </a:fld>
            <a:endParaRPr lang="en-US"/>
          </a:p>
        </p:txBody>
      </p:sp>
      <p:sp>
        <p:nvSpPr>
          <p:cNvPr id="6" name="Номер слайда 5"/>
          <p:cNvSpPr>
            <a:spLocks noGrp="1"/>
          </p:cNvSpPr>
          <p:nvPr>
            <p:ph type="sldNum" sz="quarter" idx="12"/>
          </p:nvPr>
        </p:nvSpPr>
        <p:spPr/>
        <p:txBody>
          <a:bodyPr rtlCol="0"/>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xmlns="" val="285686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3"/>
          <p:cNvSpPr>
            <a:spLocks noGrp="1"/>
          </p:cNvSpPr>
          <p:nvPr>
            <p:ph type="ftr" sz="quarter" idx="11"/>
          </p:nvPr>
        </p:nvSpPr>
        <p:spPr/>
        <p:txBody>
          <a:bodyPr rtlCol="0"/>
          <a:lstStyle/>
          <a:p>
            <a:endParaRPr lang="ru-RU"/>
          </a:p>
        </p:txBody>
      </p:sp>
      <p:sp>
        <p:nvSpPr>
          <p:cNvPr id="4" name="Дата 4"/>
          <p:cNvSpPr>
            <a:spLocks noGrp="1"/>
          </p:cNvSpPr>
          <p:nvPr>
            <p:ph type="dt" sz="half" idx="10"/>
          </p:nvPr>
        </p:nvSpPr>
        <p:spPr/>
        <p:txBody>
          <a:bodyPr rtlCol="0"/>
          <a:lstStyle/>
          <a:p>
            <a:fld id="{756280AC-A698-4EF9-88DC-9FD0E26E931F}" type="datetime1">
              <a:rPr lang="ru-RU" smtClean="0"/>
              <a:pPr/>
              <a:t>20.04.2017</a:t>
            </a:fld>
            <a:endParaRPr lang="ru-RU"/>
          </a:p>
        </p:txBody>
      </p:sp>
      <p:sp>
        <p:nvSpPr>
          <p:cNvPr id="6" name="Номер слайда 5"/>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18422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hasCustomPrompt="1"/>
          </p:nvPr>
        </p:nvSpPr>
        <p:spPr>
          <a:xfrm>
            <a:off x="7315914" y="533400"/>
            <a:ext cx="1028968" cy="5592764"/>
          </a:xfrm>
        </p:spPr>
        <p:txBody>
          <a:bodyPr vert="eaVert" rtlCol="0"/>
          <a:lstStyle>
            <a:lvl1pPr rtl="0">
              <a:defRPr/>
            </a:lvl1pPr>
          </a:lstStyle>
          <a:p>
            <a:pPr rtl="0"/>
            <a:r>
              <a:rPr lang="ru-RU" dirty="0"/>
              <a:t>Стиль образца заголовка</a:t>
            </a:r>
          </a:p>
        </p:txBody>
      </p:sp>
      <p:sp>
        <p:nvSpPr>
          <p:cNvPr id="3" name="Вертикальный текст 2"/>
          <p:cNvSpPr>
            <a:spLocks noGrp="1"/>
          </p:cNvSpPr>
          <p:nvPr>
            <p:ph type="body" orient="vert" idx="1"/>
          </p:nvPr>
        </p:nvSpPr>
        <p:spPr>
          <a:xfrm>
            <a:off x="1142106" y="533400"/>
            <a:ext cx="6059479" cy="5592764"/>
          </a:xfrm>
        </p:spPr>
        <p:txBody>
          <a:bodyPr vert="eaVert" rtlCol="0"/>
          <a:lstStyle>
            <a:lvl5pPr>
              <a:defRPr/>
            </a:lvl5pPr>
            <a:lvl6pPr>
              <a:defRPr/>
            </a:lvl6pPr>
            <a:lvl7pPr>
              <a:defRPr/>
            </a:lvl7pPr>
            <a:lvl8pPr>
              <a:defRPr/>
            </a:lvl8pPr>
            <a:lvl9pPr>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3"/>
          <p:cNvSpPr>
            <a:spLocks noGrp="1"/>
          </p:cNvSpPr>
          <p:nvPr>
            <p:ph type="ftr" sz="quarter" idx="11"/>
          </p:nvPr>
        </p:nvSpPr>
        <p:spPr/>
        <p:txBody>
          <a:bodyPr rtlCol="0"/>
          <a:lstStyle/>
          <a:p>
            <a:endParaRPr lang="ru-RU"/>
          </a:p>
        </p:txBody>
      </p:sp>
      <p:sp>
        <p:nvSpPr>
          <p:cNvPr id="4" name="Дата 4"/>
          <p:cNvSpPr>
            <a:spLocks noGrp="1"/>
          </p:cNvSpPr>
          <p:nvPr>
            <p:ph type="dt" sz="half" idx="10"/>
          </p:nvPr>
        </p:nvSpPr>
        <p:spPr/>
        <p:txBody>
          <a:bodyPr rtlCol="0"/>
          <a:lstStyle/>
          <a:p>
            <a:fld id="{02D1A417-56CF-4900-9AFF-FDE8465B9FAB}" type="datetime1">
              <a:rPr lang="ru-RU" smtClean="0"/>
              <a:pPr/>
              <a:t>20.04.2017</a:t>
            </a:fld>
            <a:endParaRPr lang="ru-RU"/>
          </a:p>
        </p:txBody>
      </p:sp>
      <p:sp>
        <p:nvSpPr>
          <p:cNvPr id="6" name="Номер слайда 5"/>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15501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fld id="{12777C45-3CED-45CB-938D-9C7CE8F47631}" type="slidenum">
              <a:rPr lang="ru-RU"/>
              <a:pPr/>
              <a:t>‹#›</a:t>
            </a:fld>
            <a:endParaRPr lang="ru-RU"/>
          </a:p>
        </p:txBody>
      </p:sp>
    </p:spTree>
    <p:extLst>
      <p:ext uri="{BB962C8B-B14F-4D97-AF65-F5344CB8AC3E}">
        <p14:creationId xmlns:p14="http://schemas.microsoft.com/office/powerpoint/2010/main" xmlns="" val="382612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3"/>
          <p:cNvSpPr>
            <a:spLocks noGrp="1"/>
          </p:cNvSpPr>
          <p:nvPr>
            <p:ph type="ftr" sz="quarter" idx="11"/>
          </p:nvPr>
        </p:nvSpPr>
        <p:spPr/>
        <p:txBody>
          <a:bodyPr rtlCol="0"/>
          <a:lstStyle/>
          <a:p>
            <a:endParaRPr lang="ru-RU"/>
          </a:p>
        </p:txBody>
      </p:sp>
      <p:sp>
        <p:nvSpPr>
          <p:cNvPr id="4" name="Дата 4"/>
          <p:cNvSpPr>
            <a:spLocks noGrp="1"/>
          </p:cNvSpPr>
          <p:nvPr>
            <p:ph type="dt" sz="half" idx="10"/>
          </p:nvPr>
        </p:nvSpPr>
        <p:spPr/>
        <p:txBody>
          <a:bodyPr rtlCol="0"/>
          <a:lstStyle/>
          <a:p>
            <a:fld id="{17CAA74C-F4FF-4669-889E-6D6DB5A742A7}" type="datetime1">
              <a:rPr lang="ru-RU" smtClean="0"/>
              <a:pPr/>
              <a:t>20.04.2017</a:t>
            </a:fld>
            <a:endParaRPr lang="ru-RU"/>
          </a:p>
        </p:txBody>
      </p:sp>
      <p:sp>
        <p:nvSpPr>
          <p:cNvPr id="6" name="Номер слайда 5"/>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129945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42108" y="2514601"/>
            <a:ext cx="6859786" cy="2819400"/>
          </a:xfrm>
        </p:spPr>
        <p:txBody>
          <a:bodyPr rtlCol="0" anchor="b">
            <a:noAutofit/>
          </a:bodyPr>
          <a:lstStyle>
            <a:lvl1pPr algn="l" rtl="0">
              <a:defRPr sz="6600" b="0" i="0" cap="none" baseline="0"/>
            </a:lvl1pPr>
          </a:lstStyle>
          <a:p>
            <a:pPr rtl="0"/>
            <a:r>
              <a:rPr lang="ru-RU" dirty="0"/>
              <a:t>Стиль образца заголовка</a:t>
            </a:r>
          </a:p>
        </p:txBody>
      </p:sp>
      <p:sp>
        <p:nvSpPr>
          <p:cNvPr id="3" name="Текст 2"/>
          <p:cNvSpPr>
            <a:spLocks noGrp="1"/>
          </p:cNvSpPr>
          <p:nvPr>
            <p:ph type="body" idx="1"/>
          </p:nvPr>
        </p:nvSpPr>
        <p:spPr>
          <a:xfrm>
            <a:off x="1142107" y="990600"/>
            <a:ext cx="6173808"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5" name="Нижний колонтитул 3"/>
          <p:cNvSpPr>
            <a:spLocks noGrp="1"/>
          </p:cNvSpPr>
          <p:nvPr>
            <p:ph type="ftr" sz="quarter" idx="11"/>
          </p:nvPr>
        </p:nvSpPr>
        <p:spPr/>
        <p:txBody>
          <a:bodyPr rtlCol="0"/>
          <a:lstStyle/>
          <a:p>
            <a:endParaRPr lang="ru-RU"/>
          </a:p>
        </p:txBody>
      </p:sp>
      <p:sp>
        <p:nvSpPr>
          <p:cNvPr id="4" name="Дата 4"/>
          <p:cNvSpPr>
            <a:spLocks noGrp="1"/>
          </p:cNvSpPr>
          <p:nvPr>
            <p:ph type="dt" sz="half" idx="10"/>
          </p:nvPr>
        </p:nvSpPr>
        <p:spPr/>
        <p:txBody>
          <a:bodyPr rtlCol="0"/>
          <a:lstStyle/>
          <a:p>
            <a:fld id="{7C47D3BC-B2E0-457F-B6F8-6F423DFEF084}" type="datetime1">
              <a:rPr lang="ru-RU" smtClean="0"/>
              <a:pPr/>
              <a:t>20.04.2017</a:t>
            </a:fld>
            <a:endParaRPr lang="ru-RU"/>
          </a:p>
        </p:txBody>
      </p:sp>
      <p:sp>
        <p:nvSpPr>
          <p:cNvPr id="6" name="Номер слайда 5"/>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2606994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142108" y="1828800"/>
            <a:ext cx="348477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4857824" y="1828800"/>
            <a:ext cx="3487059"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6" name="Нижний колонтитул 4"/>
          <p:cNvSpPr>
            <a:spLocks noGrp="1"/>
          </p:cNvSpPr>
          <p:nvPr>
            <p:ph type="ftr" sz="quarter" idx="11"/>
          </p:nvPr>
        </p:nvSpPr>
        <p:spPr/>
        <p:txBody>
          <a:bodyPr rtlCol="0"/>
          <a:lstStyle/>
          <a:p>
            <a:endParaRPr lang="ru-RU"/>
          </a:p>
        </p:txBody>
      </p:sp>
      <p:sp>
        <p:nvSpPr>
          <p:cNvPr id="5" name="Дата 5"/>
          <p:cNvSpPr>
            <a:spLocks noGrp="1"/>
          </p:cNvSpPr>
          <p:nvPr>
            <p:ph type="dt" sz="half" idx="10"/>
          </p:nvPr>
        </p:nvSpPr>
        <p:spPr/>
        <p:txBody>
          <a:bodyPr rtlCol="0"/>
          <a:lstStyle/>
          <a:p>
            <a:fld id="{C1AE869A-759E-4ACD-BB38-5F4166C7F876}" type="datetime1">
              <a:rPr lang="ru-RU" smtClean="0"/>
              <a:pPr/>
              <a:t>20.04.2017</a:t>
            </a:fld>
            <a:endParaRPr lang="ru-RU"/>
          </a:p>
        </p:txBody>
      </p:sp>
      <p:sp>
        <p:nvSpPr>
          <p:cNvPr id="7" name="Номер слайда 6"/>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257697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p:spPr>
        <p:txBody>
          <a:bodyPr rtlCol="0"/>
          <a:lstStyle>
            <a:lvl1pPr>
              <a:defRPr/>
            </a:lvl1pPr>
          </a:lstStyle>
          <a:p>
            <a:pPr rtl="0"/>
            <a:r>
              <a:rPr lang="ru-RU"/>
              <a:t>Образец заголовка</a:t>
            </a:r>
            <a:endParaRPr lang="ru-RU" dirty="0"/>
          </a:p>
        </p:txBody>
      </p:sp>
      <p:sp>
        <p:nvSpPr>
          <p:cNvPr id="3" name="Замещающий текст 2"/>
          <p:cNvSpPr>
            <a:spLocks noGrp="1"/>
          </p:cNvSpPr>
          <p:nvPr>
            <p:ph type="body" idx="1"/>
          </p:nvPr>
        </p:nvSpPr>
        <p:spPr>
          <a:xfrm>
            <a:off x="1142108" y="1828800"/>
            <a:ext cx="3484771"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142108" y="2667000"/>
            <a:ext cx="3484771"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4860112" y="1828800"/>
            <a:ext cx="3484771"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4860112" y="2667000"/>
            <a:ext cx="3484771"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8" name="Нижний колонтитул 6"/>
          <p:cNvSpPr>
            <a:spLocks noGrp="1"/>
          </p:cNvSpPr>
          <p:nvPr>
            <p:ph type="ftr" sz="quarter" idx="11"/>
          </p:nvPr>
        </p:nvSpPr>
        <p:spPr/>
        <p:txBody>
          <a:bodyPr rtlCol="0"/>
          <a:lstStyle/>
          <a:p>
            <a:endParaRPr lang="ru-RU"/>
          </a:p>
        </p:txBody>
      </p:sp>
      <p:sp>
        <p:nvSpPr>
          <p:cNvPr id="7" name="Дата 7"/>
          <p:cNvSpPr>
            <a:spLocks noGrp="1"/>
          </p:cNvSpPr>
          <p:nvPr>
            <p:ph type="dt" sz="half" idx="10"/>
          </p:nvPr>
        </p:nvSpPr>
        <p:spPr/>
        <p:txBody>
          <a:bodyPr rtlCol="0"/>
          <a:lstStyle/>
          <a:p>
            <a:fld id="{486ECB8A-E660-41BA-8FDE-FAE992AF7777}" type="datetime1">
              <a:rPr lang="ru-RU" smtClean="0"/>
              <a:pPr/>
              <a:t>20.04.2017</a:t>
            </a:fld>
            <a:endParaRPr lang="ru-RU"/>
          </a:p>
        </p:txBody>
      </p:sp>
      <p:sp>
        <p:nvSpPr>
          <p:cNvPr id="9" name="Номер слайда 8"/>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501231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lvl1pPr rtl="0">
              <a:defRPr/>
            </a:lvl1pPr>
          </a:lstStyle>
          <a:p>
            <a:pPr rtl="0"/>
            <a:r>
              <a:rPr lang="ru-RU" dirty="0"/>
              <a:t>Стиль образца заголовка</a:t>
            </a:r>
          </a:p>
        </p:txBody>
      </p:sp>
      <p:sp>
        <p:nvSpPr>
          <p:cNvPr id="4" name="Нижний колонтитул 2"/>
          <p:cNvSpPr>
            <a:spLocks noGrp="1"/>
          </p:cNvSpPr>
          <p:nvPr>
            <p:ph type="ftr" sz="quarter" idx="11"/>
          </p:nvPr>
        </p:nvSpPr>
        <p:spPr/>
        <p:txBody>
          <a:bodyPr rtlCol="0"/>
          <a:lstStyle/>
          <a:p>
            <a:endParaRPr lang="ru-RU"/>
          </a:p>
        </p:txBody>
      </p:sp>
      <p:sp>
        <p:nvSpPr>
          <p:cNvPr id="3" name="Дата 3"/>
          <p:cNvSpPr>
            <a:spLocks noGrp="1"/>
          </p:cNvSpPr>
          <p:nvPr>
            <p:ph type="dt" sz="half" idx="10"/>
          </p:nvPr>
        </p:nvSpPr>
        <p:spPr/>
        <p:txBody>
          <a:bodyPr rtlCol="0"/>
          <a:lstStyle/>
          <a:p>
            <a:fld id="{2F86696A-56C0-45A2-BDE2-68CD18EE5B5C}" type="datetime1">
              <a:rPr lang="ru-RU" smtClean="0"/>
              <a:pPr/>
              <a:t>20.04.2017</a:t>
            </a:fld>
            <a:endParaRPr lang="ru-RU"/>
          </a:p>
        </p:txBody>
      </p:sp>
      <p:sp>
        <p:nvSpPr>
          <p:cNvPr id="5" name="Номер слайда 4"/>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2455701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Нижний колонтитул 1"/>
          <p:cNvSpPr>
            <a:spLocks noGrp="1"/>
          </p:cNvSpPr>
          <p:nvPr>
            <p:ph type="ftr" sz="quarter" idx="11"/>
          </p:nvPr>
        </p:nvSpPr>
        <p:spPr/>
        <p:txBody>
          <a:bodyPr rtlCol="0"/>
          <a:lstStyle/>
          <a:p>
            <a:endParaRPr lang="ru-RU"/>
          </a:p>
        </p:txBody>
      </p:sp>
      <p:sp>
        <p:nvSpPr>
          <p:cNvPr id="2" name="Дата 2"/>
          <p:cNvSpPr>
            <a:spLocks noGrp="1"/>
          </p:cNvSpPr>
          <p:nvPr>
            <p:ph type="dt" sz="half" idx="10"/>
          </p:nvPr>
        </p:nvSpPr>
        <p:spPr/>
        <p:txBody>
          <a:bodyPr rtlCol="0"/>
          <a:lstStyle/>
          <a:p>
            <a:fld id="{2D5941E9-509A-48F8-A1F8-73EB9EDD1B88}" type="datetime1">
              <a:rPr lang="ru-RU" smtClean="0"/>
              <a:pPr/>
              <a:t>20.04.2017</a:t>
            </a:fld>
            <a:endParaRPr lang="ru-RU"/>
          </a:p>
        </p:txBody>
      </p:sp>
      <p:sp>
        <p:nvSpPr>
          <p:cNvPr id="4" name="Номер слайда 3"/>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395201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624" y="2590800"/>
            <a:ext cx="2458089" cy="1924050"/>
          </a:xfrm>
        </p:spPr>
        <p:txBody>
          <a:bodyPr rtlCol="0" anchor="b">
            <a:normAutofit/>
          </a:bodyPr>
          <a:lstStyle>
            <a:lvl1pPr algn="l">
              <a:defRPr sz="3200" b="0"/>
            </a:lvl1pPr>
          </a:lstStyle>
          <a:p>
            <a:pPr rtl="0"/>
            <a:r>
              <a:rPr lang="ru-RU"/>
              <a:t>Образец заголовка</a:t>
            </a:r>
            <a:endParaRPr lang="ru-RU" dirty="0"/>
          </a:p>
        </p:txBody>
      </p:sp>
      <p:sp>
        <p:nvSpPr>
          <p:cNvPr id="4" name="Замещающий текст 2"/>
          <p:cNvSpPr>
            <a:spLocks noGrp="1"/>
          </p:cNvSpPr>
          <p:nvPr>
            <p:ph type="body" sz="half" idx="2"/>
          </p:nvPr>
        </p:nvSpPr>
        <p:spPr>
          <a:xfrm>
            <a:off x="627624" y="4648200"/>
            <a:ext cx="245808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3" name="Объект 3"/>
          <p:cNvSpPr>
            <a:spLocks noGrp="1"/>
          </p:cNvSpPr>
          <p:nvPr>
            <p:ph idx="1"/>
          </p:nvPr>
        </p:nvSpPr>
        <p:spPr>
          <a:xfrm>
            <a:off x="3886021" y="838200"/>
            <a:ext cx="4630357"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9" name="Нижний колонтитул 4"/>
          <p:cNvSpPr>
            <a:spLocks noGrp="1"/>
          </p:cNvSpPr>
          <p:nvPr>
            <p:ph type="ftr" sz="quarter" idx="11"/>
          </p:nvPr>
        </p:nvSpPr>
        <p:spPr/>
        <p:txBody>
          <a:bodyPr rtlCol="0"/>
          <a:lstStyle/>
          <a:p>
            <a:endParaRPr lang="ru-RU"/>
          </a:p>
        </p:txBody>
      </p:sp>
      <p:sp>
        <p:nvSpPr>
          <p:cNvPr id="8" name="Дата 5"/>
          <p:cNvSpPr>
            <a:spLocks noGrp="1"/>
          </p:cNvSpPr>
          <p:nvPr>
            <p:ph type="dt" sz="half" idx="10"/>
          </p:nvPr>
        </p:nvSpPr>
        <p:spPr/>
        <p:txBody>
          <a:bodyPr rtlCol="0"/>
          <a:lstStyle/>
          <a:p>
            <a:fld id="{EC16BAA3-A648-4368-AF84-BD6DE7257889}" type="datetime1">
              <a:rPr lang="ru-RU" smtClean="0"/>
              <a:pPr/>
              <a:t>20.04.2017</a:t>
            </a:fld>
            <a:endParaRPr lang="ru-RU"/>
          </a:p>
        </p:txBody>
      </p:sp>
      <p:sp>
        <p:nvSpPr>
          <p:cNvPr id="10" name="Номер слайда 6"/>
          <p:cNvSpPr>
            <a:spLocks noGrp="1"/>
          </p:cNvSpPr>
          <p:nvPr>
            <p:ph type="sldNum" sz="quarter" idx="12"/>
          </p:nvPr>
        </p:nvSpPr>
        <p:spPr/>
        <p:txBody>
          <a:bodyPr rtlCol="0"/>
          <a:lstStyle/>
          <a:p>
            <a:fld id="{5B56F29D-ACF0-455F-8E61-BFB663992D72}" type="slidenum">
              <a:rPr lang="ru-RU" smtClean="0"/>
              <a:pPr/>
              <a:t>‹#›</a:t>
            </a:fld>
            <a:endParaRPr lang="ru-RU"/>
          </a:p>
        </p:txBody>
      </p:sp>
    </p:spTree>
    <p:extLst>
      <p:ext uri="{BB962C8B-B14F-4D97-AF65-F5344CB8AC3E}">
        <p14:creationId xmlns:p14="http://schemas.microsoft.com/office/powerpoint/2010/main" xmlns="" val="201828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624" y="2590800"/>
            <a:ext cx="2458089" cy="1924050"/>
          </a:xfrm>
        </p:spPr>
        <p:txBody>
          <a:bodyPr rtlCol="0" anchor="b">
            <a:normAutofit/>
          </a:bodyPr>
          <a:lstStyle>
            <a:lvl1pPr algn="l">
              <a:defRPr sz="3200" b="0"/>
            </a:lvl1pPr>
          </a:lstStyle>
          <a:p>
            <a:pPr rtl="0"/>
            <a:r>
              <a:rPr lang="ru-RU"/>
              <a:t>Образец заголовка</a:t>
            </a:r>
            <a:endParaRPr lang="ru-RU" dirty="0"/>
          </a:p>
        </p:txBody>
      </p:sp>
      <p:sp>
        <p:nvSpPr>
          <p:cNvPr id="4" name="Замещающий текст 2"/>
          <p:cNvSpPr>
            <a:spLocks noGrp="1"/>
          </p:cNvSpPr>
          <p:nvPr>
            <p:ph type="body" sz="half" idx="2"/>
          </p:nvPr>
        </p:nvSpPr>
        <p:spPr>
          <a:xfrm>
            <a:off x="627624" y="4648200"/>
            <a:ext cx="245808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3" name="Рисунок 3"/>
          <p:cNvSpPr>
            <a:spLocks noGrp="1"/>
          </p:cNvSpPr>
          <p:nvPr>
            <p:ph type="pic" idx="1"/>
          </p:nvPr>
        </p:nvSpPr>
        <p:spPr>
          <a:xfrm>
            <a:off x="4114681" y="836610"/>
            <a:ext cx="4401697"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pic>
        <p:nvPicPr>
          <p:cNvPr id="9" name="Рисунок 4" descr="Пустой заполнитель, вместо которого можно добавить изображение. Щелкните заполнитель и выберите изображение, которое необходимо добавить"/>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8857" y="458788"/>
            <a:ext cx="4970963"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4693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a:prstGeom prst="rect">
            <a:avLst/>
          </a:prstGeom>
        </p:spPr>
        <p:txBody>
          <a:bodyPr vert="horz" lIns="91440" tIns="45720" rIns="91440" bIns="45720" rtlCol="0" anchor="b">
            <a:normAutofit/>
          </a:bodyPr>
          <a:lstStyle/>
          <a:p>
            <a:pPr rtl="0"/>
            <a:r>
              <a:rPr lang="ru-RU" dirty="0"/>
              <a:t>Стиль образца заголовка</a:t>
            </a:r>
          </a:p>
        </p:txBody>
      </p:sp>
      <p:sp>
        <p:nvSpPr>
          <p:cNvPr id="3" name="Замещающий текст 2"/>
          <p:cNvSpPr>
            <a:spLocks noGrp="1"/>
          </p:cNvSpPr>
          <p:nvPr>
            <p:ph type="body" idx="1"/>
          </p:nvPr>
        </p:nvSpPr>
        <p:spPr>
          <a:xfrm>
            <a:off x="1142108" y="1828800"/>
            <a:ext cx="7202776" cy="4191000"/>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 уровень</a:t>
            </a:r>
          </a:p>
          <a:p>
            <a:pPr lvl="6" rtl="0"/>
            <a:r>
              <a:rPr lang="ru-RU" dirty="0"/>
              <a:t>Седьмой уровень</a:t>
            </a:r>
          </a:p>
          <a:p>
            <a:pPr lvl="7" rtl="0"/>
            <a:r>
              <a:rPr lang="ru-RU" dirty="0"/>
              <a:t>Восьмой уровень</a:t>
            </a:r>
          </a:p>
          <a:p>
            <a:pPr lvl="8" rtl="0"/>
            <a:r>
              <a:rPr lang="ru-RU" dirty="0"/>
              <a:t>Девятый уровень</a:t>
            </a:r>
          </a:p>
        </p:txBody>
      </p:sp>
      <p:sp>
        <p:nvSpPr>
          <p:cNvPr id="5" name="Нижний колонтитул 3"/>
          <p:cNvSpPr>
            <a:spLocks noGrp="1"/>
          </p:cNvSpPr>
          <p:nvPr>
            <p:ph type="ftr" sz="quarter" idx="3"/>
          </p:nvPr>
        </p:nvSpPr>
        <p:spPr>
          <a:xfrm>
            <a:off x="1138759" y="6172201"/>
            <a:ext cx="5148187" cy="273049"/>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4" name="Дата 4"/>
          <p:cNvSpPr>
            <a:spLocks noGrp="1"/>
          </p:cNvSpPr>
          <p:nvPr>
            <p:ph type="dt" sz="half" idx="2"/>
          </p:nvPr>
        </p:nvSpPr>
        <p:spPr>
          <a:xfrm>
            <a:off x="6458441" y="6172201"/>
            <a:ext cx="990302" cy="273049"/>
          </a:xfrm>
          <a:prstGeom prst="rect">
            <a:avLst/>
          </a:prstGeom>
        </p:spPr>
        <p:txBody>
          <a:bodyPr vert="horz" lIns="91440" tIns="45720" rIns="91440" bIns="45720" rtlCol="0" anchor="ctr"/>
          <a:lstStyle>
            <a:lvl1pPr algn="r">
              <a:defRPr sz="1100">
                <a:solidFill>
                  <a:schemeClr val="tx1"/>
                </a:solidFill>
              </a:defRPr>
            </a:lvl1pPr>
          </a:lstStyle>
          <a:p>
            <a:fld id="{AADC52D8-AA92-44FF-916F-EB74DEE16F16}" type="datetime1">
              <a:rPr lang="ru-RU" smtClean="0"/>
              <a:pPr/>
              <a:t>20.04.2017</a:t>
            </a:fld>
            <a:endParaRPr lang="ru-RU"/>
          </a:p>
        </p:txBody>
      </p:sp>
      <p:sp>
        <p:nvSpPr>
          <p:cNvPr id="6" name="Номер слайда 5"/>
          <p:cNvSpPr>
            <a:spLocks noGrp="1"/>
          </p:cNvSpPr>
          <p:nvPr>
            <p:ph type="sldNum" sz="quarter" idx="4"/>
          </p:nvPr>
        </p:nvSpPr>
        <p:spPr>
          <a:xfrm>
            <a:off x="7601739" y="6172201"/>
            <a:ext cx="743144" cy="273049"/>
          </a:xfrm>
          <a:prstGeom prst="rect">
            <a:avLst/>
          </a:prstGeom>
        </p:spPr>
        <p:txBody>
          <a:bodyPr vert="horz" lIns="91440" tIns="45720" rIns="91440" bIns="45720" rtlCol="0" anchor="ctr"/>
          <a:lstStyle>
            <a:lvl1pPr algn="r">
              <a:defRPr sz="1100">
                <a:solidFill>
                  <a:schemeClr val="tx1"/>
                </a:solidFill>
              </a:defRPr>
            </a:lvl1pPr>
          </a:lstStyle>
          <a:p>
            <a:fld id="{5B56F29D-ACF0-455F-8E61-BFB663992D72}" type="slidenum">
              <a:rPr lang="ru-RU" smtClean="0"/>
              <a:pPr/>
              <a:t>‹#›</a:t>
            </a:fld>
            <a:endParaRPr lang="ru-RU"/>
          </a:p>
        </p:txBody>
      </p:sp>
    </p:spTree>
    <p:extLst>
      <p:ext uri="{BB962C8B-B14F-4D97-AF65-F5344CB8AC3E}">
        <p14:creationId xmlns:p14="http://schemas.microsoft.com/office/powerpoint/2010/main" xmlns="" val="15260502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hyperlink" Target="http://rs.ru/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accent3">
              <a:lumMod val="20000"/>
              <a:lumOff val="80000"/>
            </a:schemeClr>
          </a:solidFill>
        </p:spPr>
        <p:txBody>
          <a:bodyPr>
            <a:normAutofit fontScale="90000"/>
          </a:bodyPr>
          <a:lstStyle/>
          <a:p>
            <a:pPr algn="ctr"/>
            <a:r>
              <a:rPr lang="ru-RU" sz="2000" b="1" u="sng" dirty="0"/>
              <a:t>Проверка знаний!!!</a:t>
            </a:r>
            <a:br>
              <a:rPr lang="ru-RU" sz="2000" b="1" u="sng" dirty="0"/>
            </a:br>
            <a:r>
              <a:rPr lang="ru-RU" sz="2000" b="1" dirty="0"/>
              <a:t>Напишите букву «З», если это заёмный капитал или «С», если собственный. </a:t>
            </a:r>
            <a:br>
              <a:rPr lang="ru-RU" sz="2000" b="1" dirty="0"/>
            </a:br>
            <a:r>
              <a:rPr lang="ru-RU" sz="2000" b="1" i="1" dirty="0">
                <a:latin typeface="Times New Roman" panose="02020603050405020304" pitchFamily="18" charset="0"/>
              </a:rPr>
              <a:t>По окончании не забудьте сдать </a:t>
            </a:r>
            <a:r>
              <a:rPr lang="ru-RU" sz="2000" b="1" i="1" dirty="0" smtClean="0">
                <a:latin typeface="Times New Roman" panose="02020603050405020304" pitchFamily="18" charset="0"/>
              </a:rPr>
              <a:t>преподавателю.</a:t>
            </a:r>
            <a:endParaRPr lang="ru-RU" sz="2000" b="1" i="1" dirty="0">
              <a:latin typeface="Times New Roman" panose="02020603050405020304" pitchFamily="18" charset="0"/>
            </a:endParaRPr>
          </a:p>
        </p:txBody>
      </p:sp>
      <p:sp>
        <p:nvSpPr>
          <p:cNvPr id="26627" name="Rectangle 3"/>
          <p:cNvSpPr>
            <a:spLocks noGrp="1" noChangeArrowheads="1"/>
          </p:cNvSpPr>
          <p:nvPr>
            <p:ph type="body" idx="1"/>
          </p:nvPr>
        </p:nvSpPr>
        <p:spPr>
          <a:xfrm>
            <a:off x="566738" y="1752600"/>
            <a:ext cx="8001000" cy="4268788"/>
          </a:xfrm>
          <a:ln w="28575">
            <a:solidFill>
              <a:schemeClr val="accent6">
                <a:lumMod val="50000"/>
              </a:schemeClr>
            </a:solidFill>
          </a:ln>
        </p:spPr>
        <p:txBody>
          <a:bodyPr>
            <a:normAutofit fontScale="92500" lnSpcReduction="10000"/>
          </a:bodyPr>
          <a:lstStyle/>
          <a:p>
            <a:pPr>
              <a:lnSpc>
                <a:spcPct val="80000"/>
              </a:lnSpc>
              <a:buFont typeface="Wingdings" panose="05000000000000000000" pitchFamily="2" charset="2"/>
              <a:buNone/>
            </a:pPr>
            <a:r>
              <a:rPr lang="ru-RU" sz="1800" dirty="0">
                <a:latin typeface="Book Antiqua" panose="02040602050305030304" pitchFamily="18" charset="0"/>
              </a:rPr>
              <a:t>1. М. Неверов занял 55 000 рублей в банке для покупки компьютера и другого оборудования и канцтоваров, чтобы открыть новый бизнес по составлению домашних страниц в Интернет.</a:t>
            </a:r>
          </a:p>
          <a:p>
            <a:pPr algn="just">
              <a:lnSpc>
                <a:spcPct val="80000"/>
              </a:lnSpc>
              <a:buFont typeface="Wingdings" panose="05000000000000000000" pitchFamily="2" charset="2"/>
              <a:buNone/>
            </a:pPr>
            <a:r>
              <a:rPr lang="ru-RU" sz="1800" dirty="0">
                <a:latin typeface="Book Antiqua" panose="02040602050305030304" pitchFamily="18" charset="0"/>
              </a:rPr>
              <a:t>2. Тетя Маша купила 100 акций «</a:t>
            </a:r>
            <a:r>
              <a:rPr lang="ru-RU" sz="1800" dirty="0" err="1">
                <a:latin typeface="Book Antiqua" panose="02040602050305030304" pitchFamily="18" charset="0"/>
              </a:rPr>
              <a:t>ЕвроХим</a:t>
            </a:r>
            <a:r>
              <a:rPr lang="ru-RU" sz="1800" dirty="0">
                <a:latin typeface="Book Antiqua" panose="02040602050305030304" pitchFamily="18" charset="0"/>
              </a:rPr>
              <a:t>», надеясь, что в будущем цена этих акции вырастет.</a:t>
            </a:r>
          </a:p>
          <a:p>
            <a:pPr algn="just">
              <a:lnSpc>
                <a:spcPct val="80000"/>
              </a:lnSpc>
              <a:buFont typeface="Wingdings" panose="05000000000000000000" pitchFamily="2" charset="2"/>
              <a:buNone/>
            </a:pPr>
            <a:r>
              <a:rPr lang="ru-RU" sz="1800" dirty="0">
                <a:latin typeface="Book Antiqua" panose="02040602050305030304" pitchFamily="18" charset="0"/>
              </a:rPr>
              <a:t>3. Дядя Женя умер и оставил свое имущество стоимостью 100000 рублей пяти своим детям. Они использовали деньги от продажи имущества, чтобы совершить годичный круиз вокруг света «такое возможно лишь один раз в жизни».</a:t>
            </a:r>
          </a:p>
          <a:p>
            <a:pPr algn="just">
              <a:lnSpc>
                <a:spcPct val="80000"/>
              </a:lnSpc>
              <a:buFont typeface="Wingdings" panose="05000000000000000000" pitchFamily="2" charset="2"/>
              <a:buNone/>
            </a:pPr>
            <a:r>
              <a:rPr lang="ru-RU" sz="1800" dirty="0">
                <a:latin typeface="Book Antiqua" panose="02040602050305030304" pitchFamily="18" charset="0"/>
              </a:rPr>
              <a:t>4. Александр Сергеевич, глава Компьютерных систем «</a:t>
            </a:r>
            <a:r>
              <a:rPr lang="ru-RU" sz="1800" dirty="0" err="1">
                <a:latin typeface="Book Antiqua" panose="02040602050305030304" pitchFamily="18" charset="0"/>
              </a:rPr>
              <a:t>Саншайн</a:t>
            </a:r>
            <a:r>
              <a:rPr lang="ru-RU" sz="1800" dirty="0">
                <a:latin typeface="Book Antiqua" panose="02040602050305030304" pitchFamily="18" charset="0"/>
              </a:rPr>
              <a:t>», через инвестиционного банкира выпустил в обращение новые акции своей компании, и использовал привлеченные средства для строительства нового конвейера по производству самых быстрых в мире микропроцессоров.</a:t>
            </a:r>
          </a:p>
          <a:p>
            <a:pPr algn="just">
              <a:lnSpc>
                <a:spcPct val="80000"/>
              </a:lnSpc>
              <a:buFont typeface="Wingdings" panose="05000000000000000000" pitchFamily="2" charset="2"/>
              <a:buNone/>
            </a:pPr>
            <a:r>
              <a:rPr lang="ru-RU" sz="1800" dirty="0">
                <a:latin typeface="Book Antiqua" panose="02040602050305030304" pitchFamily="18" charset="0"/>
              </a:rPr>
              <a:t>5. Ксения получила новую работу и распорядилась так, чтобы каждую месяц по 1000 рублей из ее заработной платы перечислялись непосредственно на ее сберегательный счет в банке.</a:t>
            </a:r>
          </a:p>
        </p:txBody>
      </p:sp>
    </p:spTree>
    <p:extLst>
      <p:ext uri="{BB962C8B-B14F-4D97-AF65-F5344CB8AC3E}">
        <p14:creationId xmlns:p14="http://schemas.microsoft.com/office/powerpoint/2010/main" xmlns="" val="973544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26627">
                                            <p:bg/>
                                          </p:spTgt>
                                        </p:tgtEl>
                                        <p:attrNameLst>
                                          <p:attrName>style.visibility</p:attrName>
                                        </p:attrNameLst>
                                      </p:cBhvr>
                                      <p:to>
                                        <p:strVal val="visible"/>
                                      </p:to>
                                    </p:set>
                                    <p:anim calcmode="lin" valueType="num">
                                      <p:cBhvr>
                                        <p:cTn id="12" dur="2000" fill="hold"/>
                                        <p:tgtEl>
                                          <p:spTgt spid="26627">
                                            <p:bg/>
                                          </p:spTgt>
                                        </p:tgtEl>
                                        <p:attrNameLst>
                                          <p:attrName>ppt_w</p:attrName>
                                        </p:attrNameLst>
                                      </p:cBhvr>
                                      <p:tavLst>
                                        <p:tav tm="0">
                                          <p:val>
                                            <p:fltVal val="0"/>
                                          </p:val>
                                        </p:tav>
                                        <p:tav tm="100000">
                                          <p:val>
                                            <p:strVal val="#ppt_w"/>
                                          </p:val>
                                        </p:tav>
                                      </p:tavLst>
                                    </p:anim>
                                    <p:anim calcmode="lin" valueType="num">
                                      <p:cBhvr>
                                        <p:cTn id="13" dur="2000" fill="hold"/>
                                        <p:tgtEl>
                                          <p:spTgt spid="26627">
                                            <p:bg/>
                                          </p:spTgt>
                                        </p:tgtEl>
                                        <p:attrNameLst>
                                          <p:attrName>ppt_h</p:attrName>
                                        </p:attrNameLst>
                                      </p:cBhvr>
                                      <p:tavLst>
                                        <p:tav tm="0">
                                          <p:val>
                                            <p:fltVal val="0"/>
                                          </p:val>
                                        </p:tav>
                                        <p:tav tm="100000">
                                          <p:val>
                                            <p:strVal val="#ppt_h"/>
                                          </p:val>
                                        </p:tav>
                                      </p:tavLst>
                                    </p:anim>
                                    <p:anim calcmode="lin" valueType="num">
                                      <p:cBhvr>
                                        <p:cTn id="14" dur="2000" fill="hold"/>
                                        <p:tgtEl>
                                          <p:spTgt spid="26627">
                                            <p:bg/>
                                          </p:spTgt>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662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6627">
                                            <p:txEl>
                                              <p:pRg st="0" end="0"/>
                                            </p:txEl>
                                          </p:spTgt>
                                        </p:tgtEl>
                                        <p:attrNameLst>
                                          <p:attrName>style.visibility</p:attrName>
                                        </p:attrNameLst>
                                      </p:cBhvr>
                                      <p:to>
                                        <p:strVal val="visible"/>
                                      </p:to>
                                    </p:set>
                                    <p:anim calcmode="lin" valueType="num">
                                      <p:cBhvr>
                                        <p:cTn id="20" dur="2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266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266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2000"/>
                            </p:stCondLst>
                            <p:childTnLst>
                              <p:par>
                                <p:cTn id="25" presetID="15" presetClass="entr" presetSubtype="0" fill="hold" grpId="0" nodeType="afterEffect">
                                  <p:stCondLst>
                                    <p:cond delay="0"/>
                                  </p:stCondLst>
                                  <p:childTnLst>
                                    <p:set>
                                      <p:cBhvr>
                                        <p:cTn id="26" dur="1" fill="hold">
                                          <p:stCondLst>
                                            <p:cond delay="0"/>
                                          </p:stCondLst>
                                        </p:cTn>
                                        <p:tgtEl>
                                          <p:spTgt spid="26627">
                                            <p:txEl>
                                              <p:pRg st="1" end="1"/>
                                            </p:txEl>
                                          </p:spTgt>
                                        </p:tgtEl>
                                        <p:attrNameLst>
                                          <p:attrName>style.visibility</p:attrName>
                                        </p:attrNameLst>
                                      </p:cBhvr>
                                      <p:to>
                                        <p:strVal val="visible"/>
                                      </p:to>
                                    </p:set>
                                    <p:anim calcmode="lin" valueType="num">
                                      <p:cBhvr>
                                        <p:cTn id="27" dur="2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26627">
                                            <p:txEl>
                                              <p:pRg st="2" end="2"/>
                                            </p:txEl>
                                          </p:spTgt>
                                        </p:tgtEl>
                                        <p:attrNameLst>
                                          <p:attrName>style.visibility</p:attrName>
                                        </p:attrNameLst>
                                      </p:cBhvr>
                                      <p:to>
                                        <p:strVal val="visible"/>
                                      </p:to>
                                    </p:set>
                                    <p:anim calcmode="lin" valueType="num">
                                      <p:cBhvr>
                                        <p:cTn id="34" dur="2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6000"/>
                            </p:stCondLst>
                            <p:childTnLst>
                              <p:par>
                                <p:cTn id="39" presetID="15" presetClass="entr" presetSubtype="0" fill="hold" grpId="0" nodeType="afterEffect">
                                  <p:stCondLst>
                                    <p:cond delay="0"/>
                                  </p:stCondLst>
                                  <p:childTnLst>
                                    <p:set>
                                      <p:cBhvr>
                                        <p:cTn id="40" dur="1" fill="hold">
                                          <p:stCondLst>
                                            <p:cond delay="0"/>
                                          </p:stCondLst>
                                        </p:cTn>
                                        <p:tgtEl>
                                          <p:spTgt spid="26627">
                                            <p:txEl>
                                              <p:pRg st="3" end="3"/>
                                            </p:txEl>
                                          </p:spTgt>
                                        </p:tgtEl>
                                        <p:attrNameLst>
                                          <p:attrName>style.visibility</p:attrName>
                                        </p:attrNameLst>
                                      </p:cBhvr>
                                      <p:to>
                                        <p:strVal val="visible"/>
                                      </p:to>
                                    </p:set>
                                    <p:anim calcmode="lin" valueType="num">
                                      <p:cBhvr>
                                        <p:cTn id="41" dur="2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2" dur="2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nodeType="afterGroup">
                            <p:stCondLst>
                              <p:cond delay="8000"/>
                            </p:stCondLst>
                            <p:childTnLst>
                              <p:par>
                                <p:cTn id="46" presetID="15" presetClass="entr" presetSubtype="0" fill="hold" grpId="0" nodeType="afterEffect">
                                  <p:stCondLst>
                                    <p:cond delay="0"/>
                                  </p:stCondLst>
                                  <p:childTnLst>
                                    <p:set>
                                      <p:cBhvr>
                                        <p:cTn id="47" dur="1" fill="hold">
                                          <p:stCondLst>
                                            <p:cond delay="0"/>
                                          </p:stCondLst>
                                        </p:cTn>
                                        <p:tgtEl>
                                          <p:spTgt spid="26627">
                                            <p:txEl>
                                              <p:pRg st="4" end="4"/>
                                            </p:txEl>
                                          </p:spTgt>
                                        </p:tgtEl>
                                        <p:attrNameLst>
                                          <p:attrName>style.visibility</p:attrName>
                                        </p:attrNameLst>
                                      </p:cBhvr>
                                      <p:to>
                                        <p:strVal val="visible"/>
                                      </p:to>
                                    </p:set>
                                    <p:anim calcmode="lin" valueType="num">
                                      <p:cBhvr>
                                        <p:cTn id="48" dur="20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266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266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303312"/>
          </a:xfrm>
        </p:spPr>
        <p:txBody>
          <a:bodyPr>
            <a:normAutofit fontScale="90000"/>
          </a:bodyPr>
          <a:lstStyle/>
          <a:p>
            <a:endParaRPr lang="ru-RU" dirty="0"/>
          </a:p>
        </p:txBody>
      </p:sp>
      <p:sp>
        <p:nvSpPr>
          <p:cNvPr id="3" name="Объект 2"/>
          <p:cNvSpPr>
            <a:spLocks noGrp="1"/>
          </p:cNvSpPr>
          <p:nvPr>
            <p:ph idx="1"/>
          </p:nvPr>
        </p:nvSpPr>
        <p:spPr>
          <a:xfrm>
            <a:off x="251520" y="980728"/>
            <a:ext cx="8093364" cy="5039072"/>
          </a:xfrm>
        </p:spPr>
        <p:txBody>
          <a:bodyPr/>
          <a:lstStyle/>
          <a:p>
            <a:pPr>
              <a:lnSpc>
                <a:spcPct val="107000"/>
              </a:lnSpc>
              <a:spcBef>
                <a:spcPct val="0"/>
              </a:spcBef>
              <a:buNone/>
            </a:pPr>
            <a:r>
              <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Обеспеченный кредит </a:t>
            </a:r>
            <a:r>
              <a:rPr lang="ru-RU" altLang="ru-RU" b="1" dirty="0">
                <a:latin typeface="Calibri" panose="020F0502020204030204" pitchFamily="34" charset="0"/>
                <a:ea typeface="Calibri" panose="020F0502020204030204" pitchFamily="34" charset="0"/>
                <a:cs typeface="Times New Roman" panose="02020603050405020304" pitchFamily="18" charset="0"/>
              </a:rPr>
              <a:t>выдается под обеспечение в виде поручительства другого физического лица или залог недвижимости/автокредита (так называемое ломбардное кредитование).</a:t>
            </a:r>
          </a:p>
          <a:p>
            <a:pPr>
              <a:lnSpc>
                <a:spcPct val="107000"/>
              </a:lnSpc>
              <a:spcBef>
                <a:spcPct val="0"/>
              </a:spcBef>
              <a:buNone/>
            </a:pPr>
            <a:r>
              <a:rPr lang="ru-RU" altLang="ru-RU"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buNone/>
            </a:pPr>
            <a:r>
              <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Необеспеченный кредит </a:t>
            </a:r>
            <a:r>
              <a:rPr lang="ru-RU" altLang="ru-RU" b="1" dirty="0">
                <a:latin typeface="Calibri" panose="020F0502020204030204" pitchFamily="34" charset="0"/>
                <a:ea typeface="Calibri" panose="020F0502020204030204" pitchFamily="34" charset="0"/>
                <a:cs typeface="Times New Roman" panose="02020603050405020304" pitchFamily="18" charset="0"/>
              </a:rPr>
              <a:t>– соответственно без какого-либо обеспечения.</a:t>
            </a:r>
          </a:p>
          <a:p>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10</a:t>
            </a:fld>
            <a:endParaRPr lang="ru-RU"/>
          </a:p>
        </p:txBody>
      </p:sp>
      <p:pic>
        <p:nvPicPr>
          <p:cNvPr id="33794" name="Picture 2" descr="Картинки по запросу картинки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3226415"/>
            <a:ext cx="4716016" cy="36315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7536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0"/>
            <a:ext cx="7202776" cy="332656"/>
          </a:xfrm>
        </p:spPr>
        <p:txBody>
          <a:bodyPr>
            <a:normAutofit fontScale="90000"/>
          </a:bodyPr>
          <a:lstStyle/>
          <a:p>
            <a:endParaRPr lang="ru-RU" dirty="0"/>
          </a:p>
        </p:txBody>
      </p:sp>
      <p:sp>
        <p:nvSpPr>
          <p:cNvPr id="3" name="Текст 2"/>
          <p:cNvSpPr>
            <a:spLocks noGrp="1"/>
          </p:cNvSpPr>
          <p:nvPr>
            <p:ph type="body" idx="1"/>
          </p:nvPr>
        </p:nvSpPr>
        <p:spPr>
          <a:xfrm>
            <a:off x="467544" y="692696"/>
            <a:ext cx="4159335" cy="648072"/>
          </a:xfrm>
          <a:solidFill>
            <a:schemeClr val="accent3">
              <a:lumMod val="40000"/>
              <a:lumOff val="60000"/>
            </a:schemeClr>
          </a:solidFill>
        </p:spPr>
        <p:txBody>
          <a:bodyPr>
            <a:normAutofit fontScale="92500"/>
          </a:bodyPr>
          <a:lstStyle/>
          <a:p>
            <a:r>
              <a:rPr lang="ru-RU" b="1" dirty="0"/>
              <a:t>Формы погашения кредита</a:t>
            </a:r>
            <a:endParaRPr lang="ru-RU" dirty="0"/>
          </a:p>
        </p:txBody>
      </p:sp>
      <p:sp>
        <p:nvSpPr>
          <p:cNvPr id="4" name="Объект 3"/>
          <p:cNvSpPr>
            <a:spLocks noGrp="1"/>
          </p:cNvSpPr>
          <p:nvPr>
            <p:ph sz="half" idx="2"/>
          </p:nvPr>
        </p:nvSpPr>
        <p:spPr>
          <a:xfrm>
            <a:off x="408649" y="1850511"/>
            <a:ext cx="3484771" cy="2298569"/>
          </a:xfrm>
          <a:ln w="38100">
            <a:solidFill>
              <a:srgbClr val="002060"/>
            </a:solidFill>
          </a:ln>
          <a:effectLst>
            <a:outerShdw blurRad="50800" dist="38100" dir="2700000" algn="tl" rotWithShape="0">
              <a:prstClr val="black">
                <a:alpha val="40000"/>
              </a:prstClr>
            </a:outerShdw>
          </a:effectLst>
        </p:spPr>
        <p:txBody>
          <a:bodyPr>
            <a:noAutofit/>
          </a:bodyPr>
          <a:lstStyle/>
          <a:p>
            <a:r>
              <a:rPr lang="ru-RU" sz="2400" u="sng" dirty="0"/>
              <a:t>кредиты с единовременным</a:t>
            </a:r>
            <a:r>
              <a:rPr lang="ru-RU" sz="2400" dirty="0"/>
              <a:t> погашением</a:t>
            </a:r>
            <a:r>
              <a:rPr lang="ru-RU" sz="2400" dirty="0" smtClean="0"/>
              <a:t>,</a:t>
            </a:r>
          </a:p>
          <a:p>
            <a:r>
              <a:rPr lang="ru-RU" sz="2400" dirty="0" smtClean="0"/>
              <a:t> </a:t>
            </a:r>
            <a:r>
              <a:rPr lang="ru-RU" sz="2400" dirty="0"/>
              <a:t>кредиты </a:t>
            </a:r>
            <a:r>
              <a:rPr lang="ru-RU" sz="2400" u="sng" dirty="0"/>
              <a:t>с особыми условиями выплат</a:t>
            </a:r>
            <a:r>
              <a:rPr lang="ru-RU" sz="2400" dirty="0"/>
              <a:t>.</a:t>
            </a:r>
          </a:p>
          <a:p>
            <a:endParaRPr lang="ru-RU" sz="2400" dirty="0"/>
          </a:p>
        </p:txBody>
      </p:sp>
      <p:sp>
        <p:nvSpPr>
          <p:cNvPr id="5" name="Текст 4"/>
          <p:cNvSpPr>
            <a:spLocks noGrp="1"/>
          </p:cNvSpPr>
          <p:nvPr>
            <p:ph type="body" sz="quarter" idx="3"/>
          </p:nvPr>
        </p:nvSpPr>
        <p:spPr>
          <a:xfrm>
            <a:off x="4866213" y="1221225"/>
            <a:ext cx="3954259" cy="648072"/>
          </a:xfrm>
          <a:solidFill>
            <a:srgbClr val="92D050"/>
          </a:solidFill>
        </p:spPr>
        <p:txBody>
          <a:bodyPr>
            <a:normAutofit/>
          </a:bodyPr>
          <a:lstStyle/>
          <a:p>
            <a:r>
              <a:rPr lang="ru-RU" b="1" dirty="0"/>
              <a:t>П</a:t>
            </a:r>
            <a:r>
              <a:rPr lang="ru-RU" b="1" dirty="0" smtClean="0"/>
              <a:t>о </a:t>
            </a:r>
            <a:r>
              <a:rPr lang="ru-RU" b="1" dirty="0"/>
              <a:t>целям кредитования</a:t>
            </a:r>
            <a:endParaRPr lang="ru-RU" dirty="0"/>
          </a:p>
        </p:txBody>
      </p:sp>
      <p:sp>
        <p:nvSpPr>
          <p:cNvPr id="6" name="Объект 5"/>
          <p:cNvSpPr>
            <a:spLocks noGrp="1"/>
          </p:cNvSpPr>
          <p:nvPr>
            <p:ph sz="quarter" idx="4"/>
          </p:nvPr>
        </p:nvSpPr>
        <p:spPr>
          <a:xfrm>
            <a:off x="5436096" y="2332112"/>
            <a:ext cx="3484771" cy="1672952"/>
          </a:xfrm>
          <a:ln w="38100">
            <a:solidFill>
              <a:schemeClr val="accent2">
                <a:lumMod val="50000"/>
              </a:schemeClr>
            </a:solidFill>
          </a:ln>
        </p:spPr>
        <p:txBody>
          <a:bodyPr>
            <a:normAutofit/>
          </a:bodyPr>
          <a:lstStyle/>
          <a:p>
            <a:r>
              <a:rPr lang="ru-RU" sz="2400" dirty="0" smtClean="0"/>
              <a:t>Целевые кредиты.</a:t>
            </a:r>
          </a:p>
          <a:p>
            <a:r>
              <a:rPr lang="ru-RU" sz="2400" dirty="0" smtClean="0"/>
              <a:t>Нецелевые кредиты.</a:t>
            </a:r>
            <a:endParaRPr lang="ru-RU" sz="2400" dirty="0"/>
          </a:p>
        </p:txBody>
      </p:sp>
      <p:sp>
        <p:nvSpPr>
          <p:cNvPr id="7" name="Номер слайда 6"/>
          <p:cNvSpPr>
            <a:spLocks noGrp="1"/>
          </p:cNvSpPr>
          <p:nvPr>
            <p:ph type="sldNum" sz="quarter" idx="12"/>
          </p:nvPr>
        </p:nvSpPr>
        <p:spPr/>
        <p:txBody>
          <a:bodyPr/>
          <a:lstStyle/>
          <a:p>
            <a:fld id="{5B56F29D-ACF0-455F-8E61-BFB663992D72}" type="slidenum">
              <a:rPr lang="ru-RU" smtClean="0"/>
              <a:pPr/>
              <a:t>11</a:t>
            </a:fld>
            <a:endParaRPr lang="ru-RU"/>
          </a:p>
        </p:txBody>
      </p:sp>
      <p:pic>
        <p:nvPicPr>
          <p:cNvPr id="34818" name="Picture 2" descr="Картинки по запросу картинки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4293096"/>
            <a:ext cx="3143250" cy="2333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470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404664"/>
            <a:ext cx="7202776" cy="792088"/>
          </a:xfrm>
        </p:spPr>
        <p:txBody>
          <a:bodyPr/>
          <a:lstStyle/>
          <a:p>
            <a:pPr algn="ctr"/>
            <a:r>
              <a:rPr lang="ru-RU" b="1" dirty="0">
                <a:solidFill>
                  <a:schemeClr val="accent3">
                    <a:lumMod val="50000"/>
                  </a:schemeClr>
                </a:solidFill>
              </a:rPr>
              <a:t>Виды </a:t>
            </a:r>
            <a:r>
              <a:rPr lang="ru-RU" b="1" dirty="0" smtClean="0">
                <a:solidFill>
                  <a:schemeClr val="accent3">
                    <a:lumMod val="50000"/>
                  </a:schemeClr>
                </a:solidFill>
              </a:rPr>
              <a:t>кредитов</a:t>
            </a:r>
            <a:endParaRPr lang="ru-RU" dirty="0">
              <a:solidFill>
                <a:schemeClr val="accent3">
                  <a:lumMod val="50000"/>
                </a:schemeClr>
              </a:solidFill>
            </a:endParaRPr>
          </a:p>
        </p:txBody>
      </p:sp>
      <p:sp>
        <p:nvSpPr>
          <p:cNvPr id="3" name="Объект 2"/>
          <p:cNvSpPr>
            <a:spLocks noGrp="1"/>
          </p:cNvSpPr>
          <p:nvPr>
            <p:ph idx="1"/>
          </p:nvPr>
        </p:nvSpPr>
        <p:spPr>
          <a:xfrm>
            <a:off x="1142108" y="1196752"/>
            <a:ext cx="7202776" cy="4823048"/>
          </a:xfrm>
        </p:spPr>
        <p:txBody>
          <a:bodyPr>
            <a:normAutofit/>
          </a:bodyPr>
          <a:lstStyle/>
          <a:p>
            <a:r>
              <a:rPr lang="ru-RU" b="1" dirty="0" smtClean="0"/>
              <a:t>Ипотека</a:t>
            </a:r>
            <a:r>
              <a:rPr lang="ru-RU" b="1" dirty="0"/>
              <a:t> </a:t>
            </a:r>
            <a:endParaRPr lang="ru-RU" b="1" dirty="0" smtClean="0"/>
          </a:p>
          <a:p>
            <a:r>
              <a:rPr lang="ru-RU" b="1" dirty="0" smtClean="0"/>
              <a:t>Автокредит </a:t>
            </a:r>
          </a:p>
          <a:p>
            <a:r>
              <a:rPr lang="ru-RU" b="1" dirty="0" smtClean="0"/>
              <a:t>Бизнес </a:t>
            </a:r>
            <a:r>
              <a:rPr lang="ru-RU" b="1" dirty="0"/>
              <a:t>кредиты </a:t>
            </a:r>
            <a:endParaRPr lang="ru-RU" b="1" dirty="0" smtClean="0"/>
          </a:p>
          <a:p>
            <a:r>
              <a:rPr lang="ru-RU" b="1" dirty="0" smtClean="0"/>
              <a:t>Потребительский кредит</a:t>
            </a:r>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12</a:t>
            </a:fld>
            <a:endParaRPr lang="ru-RU"/>
          </a:p>
        </p:txBody>
      </p:sp>
      <p:pic>
        <p:nvPicPr>
          <p:cNvPr id="35842" name="Picture 2" descr="Картинки по запросу картинки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5496" y="3560509"/>
            <a:ext cx="6096000" cy="2133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1260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Прямоугольник 3"/>
          <p:cNvSpPr>
            <a:spLocks noChangeArrowheads="1"/>
          </p:cNvSpPr>
          <p:nvPr/>
        </p:nvSpPr>
        <p:spPr bwMode="auto">
          <a:xfrm>
            <a:off x="755576" y="739775"/>
            <a:ext cx="7488832" cy="480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just" eaLnBrk="1" hangingPunct="1">
              <a:lnSpc>
                <a:spcPct val="107000"/>
              </a:lnSpc>
              <a:spcBef>
                <a:spcPct val="0"/>
              </a:spcBef>
              <a:buClrTx/>
              <a:buSzTx/>
              <a:buFontTx/>
              <a:buNone/>
            </a:pPr>
            <a:r>
              <a:rPr lang="ru-RU" altLang="ru-RU" sz="2400" dirty="0" smtClean="0">
                <a:latin typeface="Calibri" panose="020F0502020204030204" pitchFamily="34" charset="0"/>
                <a:ea typeface="Calibri" panose="020F0502020204030204" pitchFamily="34" charset="0"/>
                <a:cs typeface="Times New Roman" panose="02020603050405020304" pitchFamily="18" charset="0"/>
              </a:rPr>
              <a:t>- это </a:t>
            </a:r>
            <a:r>
              <a:rPr lang="ru-RU" altLang="ru-RU" sz="2400" dirty="0">
                <a:latin typeface="Calibri" panose="020F0502020204030204" pitchFamily="34" charset="0"/>
                <a:ea typeface="Calibri" panose="020F0502020204030204" pitchFamily="34" charset="0"/>
                <a:cs typeface="Times New Roman" panose="02020603050405020304" pitchFamily="18" charset="0"/>
              </a:rPr>
              <a:t>кредит, выдаваемый банком физическим лицам на потребительские цели не связанные с предпринимательской деятельностью.</a:t>
            </a:r>
          </a:p>
          <a:p>
            <a:pPr eaLnBrk="1" hangingPunct="1">
              <a:lnSpc>
                <a:spcPct val="107000"/>
              </a:lnSpc>
              <a:spcBef>
                <a:spcPct val="0"/>
              </a:spcBef>
              <a:buClrTx/>
              <a:buSzTx/>
              <a:buFontTx/>
              <a:buNone/>
            </a:pP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Общие характеристики потребительских кредитов:</a:t>
            </a:r>
          </a:p>
          <a:p>
            <a:pPr eaLnBrk="1" hangingPunct="1">
              <a:lnSpc>
                <a:spcPct val="107000"/>
              </a:lnSpc>
              <a:spcBef>
                <a:spcPct val="0"/>
              </a:spcBef>
              <a:buClrTx/>
              <a:buSzTx/>
              <a:buFontTx/>
              <a:buNone/>
            </a:pPr>
            <a:r>
              <a:rPr lang="ru-RU" altLang="ru-RU" sz="30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b="1" dirty="0">
                <a:latin typeface="Calibri" panose="020F0502020204030204" pitchFamily="34" charset="0"/>
                <a:ea typeface="Calibri" panose="020F0502020204030204" pitchFamily="34" charset="0"/>
                <a:cs typeface="Times New Roman" panose="02020603050405020304" pitchFamily="18" charset="0"/>
              </a:rPr>
              <a:t>Потребительский кредит выдается только банками;</a:t>
            </a:r>
          </a:p>
          <a:p>
            <a:pPr eaLnBrk="1" hangingPunct="1">
              <a:lnSpc>
                <a:spcPct val="107000"/>
              </a:lnSpc>
              <a:spcBef>
                <a:spcPct val="0"/>
              </a:spcBef>
              <a:buClrTx/>
              <a:buSzTx/>
              <a:buFont typeface="Arial" panose="020B0604020202020204" pitchFamily="34" charset="0"/>
              <a:buChar char="•"/>
            </a:pPr>
            <a:r>
              <a:rPr lang="ru-RU" altLang="ru-RU" sz="2400" b="1" dirty="0">
                <a:latin typeface="Calibri" panose="020F0502020204030204" pitchFamily="34" charset="0"/>
                <a:ea typeface="Calibri" panose="020F0502020204030204" pitchFamily="34" charset="0"/>
                <a:cs typeface="Times New Roman" panose="02020603050405020304" pitchFamily="18" charset="0"/>
              </a:rPr>
              <a:t> Потребительский кредит выдается только физическим лицам, </a:t>
            </a:r>
          </a:p>
          <a:p>
            <a:pPr eaLnBrk="1" hangingPunct="1">
              <a:lnSpc>
                <a:spcPct val="107000"/>
              </a:lnSpc>
              <a:spcBef>
                <a:spcPct val="0"/>
              </a:spcBef>
              <a:buClrTx/>
              <a:buSzTx/>
              <a:buFont typeface="Arial" panose="020B0604020202020204" pitchFamily="34" charset="0"/>
              <a:buChar char="•"/>
            </a:pPr>
            <a:r>
              <a:rPr lang="ru-RU" altLang="ru-RU" sz="2400" b="1" dirty="0">
                <a:latin typeface="Calibri" panose="020F0502020204030204" pitchFamily="34" charset="0"/>
                <a:ea typeface="Calibri" panose="020F0502020204030204" pitchFamily="34" charset="0"/>
                <a:cs typeface="Times New Roman" panose="02020603050405020304" pitchFamily="18" charset="0"/>
              </a:rPr>
              <a:t>Способ погашения – только ежемесячные платежи;</a:t>
            </a:r>
          </a:p>
          <a:p>
            <a:pPr eaLnBrk="1" hangingPunct="1">
              <a:lnSpc>
                <a:spcPct val="107000"/>
              </a:lnSpc>
              <a:spcBef>
                <a:spcPct val="0"/>
              </a:spcBef>
              <a:buClrTx/>
              <a:buSzTx/>
              <a:buFont typeface="Arial" panose="020B0604020202020204" pitchFamily="34" charset="0"/>
              <a:buChar char="•"/>
            </a:pPr>
            <a:r>
              <a:rPr lang="ru-RU" altLang="ru-RU" sz="2400" b="1" dirty="0">
                <a:latin typeface="Calibri" panose="020F0502020204030204" pitchFamily="34" charset="0"/>
                <a:ea typeface="Calibri" panose="020F0502020204030204" pitchFamily="34" charset="0"/>
                <a:cs typeface="Times New Roman" panose="02020603050405020304" pitchFamily="18" charset="0"/>
              </a:rPr>
              <a:t> Срок кредитования – не более 3-5 лет;</a:t>
            </a:r>
          </a:p>
          <a:p>
            <a:pPr eaLnBrk="1" hangingPunct="1">
              <a:lnSpc>
                <a:spcPct val="107000"/>
              </a:lnSpc>
              <a:spcBef>
                <a:spcPct val="0"/>
              </a:spcBef>
              <a:buClrTx/>
              <a:buSzTx/>
              <a:buFont typeface="Arial" panose="020B0604020202020204" pitchFamily="34" charset="0"/>
              <a:buChar char="•"/>
            </a:pPr>
            <a:r>
              <a:rPr lang="ru-RU" altLang="ru-RU" sz="2400" b="1" dirty="0">
                <a:latin typeface="Calibri" panose="020F0502020204030204" pitchFamily="34" charset="0"/>
                <a:ea typeface="Calibri" panose="020F0502020204030204" pitchFamily="34" charset="0"/>
                <a:cs typeface="Times New Roman" panose="02020603050405020304" pitchFamily="18" charset="0"/>
              </a:rPr>
              <a:t> Стандартный список документов.</a:t>
            </a:r>
          </a:p>
          <a:p>
            <a:pPr eaLnBrk="1" hangingPunct="1">
              <a:lnSpc>
                <a:spcPct val="107000"/>
              </a:lnSpc>
              <a:spcBef>
                <a:spcPct val="0"/>
              </a:spcBef>
              <a:buClrTx/>
              <a:buSzTx/>
              <a:buFontTx/>
              <a:buNone/>
            </a:pP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endParaRPr lang="ru-RU" altLang="ru-RU" b="1" dirty="0">
              <a:solidFill>
                <a:srgbClr val="000066"/>
              </a:solidFill>
              <a:ea typeface="Calibri" panose="020F0502020204030204" pitchFamily="34" charset="0"/>
              <a:cs typeface="Times New Roman" panose="02020603050405020304" pitchFamily="18" charset="0"/>
            </a:endParaRPr>
          </a:p>
        </p:txBody>
      </p:sp>
      <p:sp>
        <p:nvSpPr>
          <p:cNvPr id="8" name="Rectangle 2"/>
          <p:cNvSpPr>
            <a:spLocks noGrp="1" noChangeArrowheads="1"/>
          </p:cNvSpPr>
          <p:nvPr>
            <p:ph type="title"/>
          </p:nvPr>
        </p:nvSpPr>
        <p:spPr>
          <a:xfrm>
            <a:off x="468313" y="0"/>
            <a:ext cx="8229600" cy="735013"/>
          </a:xfrm>
        </p:spPr>
        <p:txBody>
          <a:bodyPr/>
          <a:lstStyle/>
          <a:p>
            <a:pPr algn="ctr" eaLnBrk="1" hangingPunct="1">
              <a:defRPr/>
            </a:pPr>
            <a:r>
              <a:rPr lang="ru-RU" altLang="ru-RU" dirty="0" smtClean="0"/>
              <a:t> </a:t>
            </a:r>
            <a:r>
              <a:rPr lang="ru-RU" altLang="ru-RU" b="1" dirty="0" smtClean="0">
                <a:solidFill>
                  <a:srgbClr val="FF0000"/>
                </a:solidFill>
              </a:rPr>
              <a:t>Потребительский  кредит</a:t>
            </a:r>
            <a:r>
              <a:rPr lang="ru-RU" altLang="ru-RU" b="1" dirty="0" smtClean="0">
                <a:solidFill>
                  <a:srgbClr val="002060"/>
                </a:solidFill>
              </a:rPr>
              <a:t> </a:t>
            </a:r>
          </a:p>
        </p:txBody>
      </p:sp>
    </p:spTree>
    <p:extLst>
      <p:ext uri="{BB962C8B-B14F-4D97-AF65-F5344CB8AC3E}">
        <p14:creationId xmlns:p14="http://schemas.microsoft.com/office/powerpoint/2010/main" xmlns="" val="379155341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Прямоугольник 3"/>
          <p:cNvSpPr>
            <a:spLocks noChangeArrowheads="1"/>
          </p:cNvSpPr>
          <p:nvPr/>
        </p:nvSpPr>
        <p:spPr bwMode="auto">
          <a:xfrm>
            <a:off x="250825" y="549275"/>
            <a:ext cx="8639175" cy="3421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buClrTx/>
              <a:buSzTx/>
              <a:buFontTx/>
              <a:buNone/>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Классификация потребительских кредитов:</a:t>
            </a:r>
            <a:endParaRPr lang="ru-RU" altLang="ru-RU"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buClrTx/>
              <a:buSzTx/>
              <a:buFontTx/>
              <a:buNone/>
            </a:pPr>
            <a:endParaRPr lang="ru-RU" altLang="ru-RU"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buClrTx/>
              <a:buSzTx/>
              <a:buFont typeface="Arial" panose="020B0604020202020204" pitchFamily="34" charset="0"/>
              <a:buChar char="•"/>
            </a:pPr>
            <a:r>
              <a:rPr lang="ru-RU" altLang="ru-RU" sz="2800" dirty="0">
                <a:latin typeface="Calibri" panose="020F0502020204030204" pitchFamily="34" charset="0"/>
                <a:ea typeface="Calibri" panose="020F0502020204030204" pitchFamily="34" charset="0"/>
                <a:cs typeface="Times New Roman" panose="02020603050405020304" pitchFamily="18" charset="0"/>
              </a:rPr>
              <a:t>Потребительские кредиты на неотложные нужды (на любые цели)</a:t>
            </a:r>
          </a:p>
          <a:p>
            <a:pPr eaLnBrk="1" hangingPunct="1">
              <a:lnSpc>
                <a:spcPct val="107000"/>
              </a:lnSpc>
              <a:spcBef>
                <a:spcPct val="0"/>
              </a:spcBef>
              <a:buClrTx/>
              <a:buSzTx/>
              <a:buFont typeface="Arial" panose="020B0604020202020204" pitchFamily="34" charset="0"/>
              <a:buChar char="•"/>
            </a:pPr>
            <a:r>
              <a:rPr lang="ru-RU" altLang="ru-RU" sz="2800" dirty="0">
                <a:latin typeface="Calibri" panose="020F0502020204030204" pitchFamily="34" charset="0"/>
                <a:ea typeface="Calibri" panose="020F0502020204030204" pitchFamily="34" charset="0"/>
                <a:cs typeface="Times New Roman" panose="02020603050405020304" pitchFamily="18" charset="0"/>
              </a:rPr>
              <a:t>Товарный кредит (на приобретение бытовых товаров)</a:t>
            </a:r>
          </a:p>
          <a:p>
            <a:pPr eaLnBrk="1" hangingPunct="1">
              <a:lnSpc>
                <a:spcPct val="107000"/>
              </a:lnSpc>
              <a:spcBef>
                <a:spcPct val="0"/>
              </a:spcBef>
              <a:buClrTx/>
              <a:buSzTx/>
              <a:buFont typeface="Arial" panose="020B0604020202020204" pitchFamily="34" charset="0"/>
              <a:buChar char="•"/>
            </a:pPr>
            <a:r>
              <a:rPr lang="ru-RU" altLang="ru-RU" sz="2800" dirty="0">
                <a:latin typeface="Calibri" panose="020F0502020204030204" pitchFamily="34" charset="0"/>
                <a:ea typeface="Calibri" panose="020F0502020204030204" pitchFamily="34" charset="0"/>
                <a:cs typeface="Times New Roman" panose="02020603050405020304" pitchFamily="18" charset="0"/>
              </a:rPr>
              <a:t>Кредитная карта</a:t>
            </a:r>
          </a:p>
          <a:p>
            <a:pPr eaLnBrk="1" hangingPunct="1">
              <a:spcBef>
                <a:spcPct val="0"/>
              </a:spcBef>
              <a:buClrTx/>
              <a:buSzTx/>
              <a:buFont typeface="Arial" panose="020B0604020202020204" pitchFamily="34" charset="0"/>
              <a:buChar char="•"/>
            </a:pPr>
            <a:r>
              <a:rPr lang="ru-RU" altLang="ru-RU" sz="2800" dirty="0">
                <a:latin typeface="Calibri" panose="020F0502020204030204" pitchFamily="34" charset="0"/>
                <a:ea typeface="Calibri" panose="020F0502020204030204" pitchFamily="34" charset="0"/>
                <a:cs typeface="Times New Roman" panose="02020603050405020304" pitchFamily="18" charset="0"/>
              </a:rPr>
              <a:t>Экспресс кредитование</a:t>
            </a:r>
            <a:endParaRPr lang="ru-RU" altLang="ru-RU" sz="2800" dirty="0">
              <a:ea typeface="Calibri" panose="020F0502020204030204" pitchFamily="34" charset="0"/>
              <a:cs typeface="Times New Roman" panose="02020603050405020304" pitchFamily="18" charset="0"/>
            </a:endParaRPr>
          </a:p>
        </p:txBody>
      </p:sp>
      <p:pic>
        <p:nvPicPr>
          <p:cNvPr id="29698" name="Picture 2" descr="Картинки по запросу картинки потребительский креди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63888" y="3939385"/>
            <a:ext cx="5563606" cy="2918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1153782"/>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Прямоугольник 4"/>
          <p:cNvSpPr>
            <a:spLocks noChangeArrowheads="1"/>
          </p:cNvSpPr>
          <p:nvPr/>
        </p:nvSpPr>
        <p:spPr bwMode="auto">
          <a:xfrm>
            <a:off x="611560" y="333375"/>
            <a:ext cx="8136904" cy="516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buClrTx/>
              <a:buSzTx/>
              <a:buFontTx/>
              <a:buNone/>
            </a:pPr>
            <a:r>
              <a:rPr lang="ru-RU" altLang="ru-RU"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Потребительские кредиты на неотложные нужды (на любые цели)</a:t>
            </a:r>
            <a:r>
              <a:rPr lang="ru-RU" alt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7000"/>
              </a:lnSpc>
              <a:spcBef>
                <a:spcPct val="0"/>
              </a:spcBef>
              <a:buClrTx/>
              <a:buSzTx/>
              <a:buFontTx/>
              <a:buNone/>
            </a:pPr>
            <a:endParaRPr lang="ru-RU" altLang="ru-RU"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eaLnBrk="1" hangingPunct="1">
              <a:lnSpc>
                <a:spcPct val="107000"/>
              </a:lnSpc>
              <a:spcBef>
                <a:spcPct val="0"/>
              </a:spcBef>
              <a:buClrTx/>
              <a:buSzTx/>
              <a:buFontTx/>
              <a:buChar char="-"/>
            </a:pPr>
            <a:r>
              <a:rPr lang="ru-RU" altLang="ru-RU" sz="2800" dirty="0" smtClean="0">
                <a:latin typeface="Calibri" panose="020F0502020204030204" pitchFamily="34" charset="0"/>
                <a:ea typeface="Calibri" panose="020F0502020204030204" pitchFamily="34" charset="0"/>
                <a:cs typeface="Times New Roman" panose="02020603050405020304" pitchFamily="18" charset="0"/>
              </a:rPr>
              <a:t>это </a:t>
            </a:r>
            <a:r>
              <a:rPr lang="ru-RU" altLang="ru-RU" sz="2800" dirty="0">
                <a:latin typeface="Calibri" panose="020F0502020204030204" pitchFamily="34" charset="0"/>
                <a:ea typeface="Calibri" panose="020F0502020204030204" pitchFamily="34" charset="0"/>
                <a:cs typeface="Times New Roman" panose="02020603050405020304" pitchFamily="18" charset="0"/>
              </a:rPr>
              <a:t>кредиты наличными, которые выдается через кассу банка или поступает на пластиковую карту. </a:t>
            </a:r>
            <a:endParaRPr lang="ru-RU" altLang="ru-RU" sz="2800" dirty="0" smtClean="0">
              <a:latin typeface="Calibri" panose="020F0502020204030204" pitchFamily="34" charset="0"/>
              <a:ea typeface="Calibri" panose="020F0502020204030204" pitchFamily="34" charset="0"/>
              <a:cs typeface="Times New Roman" panose="02020603050405020304" pitchFamily="18" charset="0"/>
            </a:endParaRPr>
          </a:p>
          <a:p>
            <a:pPr algn="just" eaLnBrk="1" hangingPunct="1">
              <a:lnSpc>
                <a:spcPct val="107000"/>
              </a:lnSpc>
              <a:spcBef>
                <a:spcPct val="0"/>
              </a:spcBef>
              <a:buClrTx/>
              <a:buSzTx/>
              <a:buNone/>
            </a:pPr>
            <a:r>
              <a:rPr lang="ru-RU" altLang="ru-RU" sz="2800" dirty="0" smtClean="0">
                <a:latin typeface="Calibri" panose="020F0502020204030204" pitchFamily="34" charset="0"/>
                <a:ea typeface="Calibri" panose="020F0502020204030204" pitchFamily="34" charset="0"/>
                <a:cs typeface="Times New Roman" panose="02020603050405020304" pitchFamily="18" charset="0"/>
              </a:rPr>
              <a:t>В </a:t>
            </a:r>
            <a:r>
              <a:rPr lang="ru-RU" altLang="ru-RU" sz="2800" dirty="0">
                <a:latin typeface="Calibri" panose="020F0502020204030204" pitchFamily="34" charset="0"/>
                <a:ea typeface="Calibri" panose="020F0502020204030204" pitchFamily="34" charset="0"/>
                <a:cs typeface="Times New Roman" panose="02020603050405020304" pitchFamily="18" charset="0"/>
              </a:rPr>
              <a:t>данном случае заемщик никаким способом не подтверждает использование полученных денежных средств.</a:t>
            </a:r>
          </a:p>
          <a:p>
            <a:pPr algn="ctr" eaLnBrk="1" hangingPunct="1">
              <a:lnSpc>
                <a:spcPct val="107000"/>
              </a:lnSpc>
              <a:spcBef>
                <a:spcPct val="0"/>
              </a:spcBef>
              <a:buClrTx/>
              <a:buSzTx/>
              <a:buFontTx/>
              <a:buNone/>
            </a:pPr>
            <a:r>
              <a:rPr lang="ru-RU" altLang="ru-RU" sz="2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r>
              <a:rPr lang="ru-RU" alt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Данный вид кредита – подразделяется на: обеспеченный и необеспеченный.</a:t>
            </a:r>
          </a:p>
        </p:txBody>
      </p:sp>
    </p:spTree>
    <p:extLst>
      <p:ext uri="{BB962C8B-B14F-4D97-AF65-F5344CB8AC3E}">
        <p14:creationId xmlns:p14="http://schemas.microsoft.com/office/powerpoint/2010/main" xmlns="" val="41430384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755576" y="188913"/>
            <a:ext cx="8064574" cy="325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lnSpc>
                <a:spcPct val="107000"/>
              </a:lnSpc>
              <a:spcBef>
                <a:spcPct val="0"/>
              </a:spcBef>
              <a:buClrTx/>
              <a:buSzTx/>
              <a:buFontTx/>
              <a:buNone/>
            </a:pPr>
            <a:r>
              <a:rPr lang="ru-RU" altLang="ru-RU" sz="2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p>
          <a:p>
            <a:pPr algn="just" eaLnBrk="1" hangingPunct="1">
              <a:lnSpc>
                <a:spcPct val="107000"/>
              </a:lnSpc>
              <a:spcBef>
                <a:spcPct val="0"/>
              </a:spcBef>
              <a:buClrTx/>
              <a:buSzTx/>
              <a:buFontTx/>
              <a:buNone/>
            </a:pPr>
            <a:r>
              <a:rPr lang="ru-RU" altLang="ru-RU" sz="2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Кредит на неотложные нужды имеет </a:t>
            </a:r>
            <a:r>
              <a:rPr lang="ru-RU" alt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наиболее низкую процентную ставку</a:t>
            </a:r>
            <a:r>
              <a:rPr lang="ru-RU" altLang="ru-RU" sz="2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по сравнению с другими видами потребительских кредитов, и  </a:t>
            </a:r>
            <a:r>
              <a:rPr lang="ru-RU" alt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максимальный срок кредитования</a:t>
            </a:r>
            <a:r>
              <a:rPr lang="ru-RU" altLang="ru-RU" sz="2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в сравнении с другими видами потребительских кредитов.</a:t>
            </a:r>
          </a:p>
          <a:p>
            <a:pPr eaLnBrk="1" hangingPunct="1">
              <a:lnSpc>
                <a:spcPct val="107000"/>
              </a:lnSpc>
              <a:spcBef>
                <a:spcPct val="0"/>
              </a:spcBef>
              <a:buClrTx/>
              <a:buSzTx/>
              <a:buFontTx/>
              <a:buNone/>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26626" name="Picture 2" descr="Картинки по запросу картинки потребительский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442561"/>
            <a:ext cx="2857500" cy="2562226"/>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 name="Picture 4" descr="Картинки по запросу картинки потребительский креди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6657" y="3140968"/>
            <a:ext cx="4143375" cy="2795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62946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755576" y="0"/>
            <a:ext cx="7776864" cy="457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buClrTx/>
              <a:buSzTx/>
              <a:buFontTx/>
              <a:buNone/>
            </a:pPr>
            <a:r>
              <a:rPr lang="ru-RU" altLang="ru-RU"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Товарный кредит (на приобретение бытовых товаров)</a:t>
            </a:r>
            <a:r>
              <a:rPr lang="ru-RU" alt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gn="ctr" eaLnBrk="1" hangingPunct="1">
              <a:lnSpc>
                <a:spcPct val="107000"/>
              </a:lnSpc>
              <a:spcBef>
                <a:spcPct val="0"/>
              </a:spcBef>
              <a:buClrTx/>
              <a:buSzTx/>
              <a:buFontTx/>
              <a:buNone/>
            </a:pPr>
            <a:r>
              <a:rPr lang="ru-RU" altLang="ru-RU" sz="2400" b="1" dirty="0">
                <a:latin typeface="Calibri" panose="020F0502020204030204" pitchFamily="34" charset="0"/>
                <a:ea typeface="Calibri" panose="020F0502020204030204" pitchFamily="34" charset="0"/>
                <a:cs typeface="Times New Roman" panose="02020603050405020304" pitchFamily="18" charset="0"/>
              </a:rPr>
              <a:t>Основные характеристики:</a:t>
            </a:r>
          </a:p>
          <a:p>
            <a:pPr eaLnBrk="1" hangingPunct="1">
              <a:lnSpc>
                <a:spcPct val="107000"/>
              </a:lnSpc>
              <a:spcBef>
                <a:spcPct val="0"/>
              </a:spcBef>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выдача кредита осуществляется в точке продаж бытовых товаров;</a:t>
            </a:r>
          </a:p>
          <a:p>
            <a:pPr eaLnBrk="1" hangingPunct="1">
              <a:lnSpc>
                <a:spcPct val="107000"/>
              </a:lnSpc>
              <a:spcBef>
                <a:spcPct val="0"/>
              </a:spcBef>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кредит предоставляется для приобретения определенного товара;</a:t>
            </a:r>
          </a:p>
          <a:p>
            <a:pPr eaLnBrk="1" hangingPunct="1">
              <a:lnSpc>
                <a:spcPct val="107000"/>
              </a:lnSpc>
              <a:spcBef>
                <a:spcPct val="0"/>
              </a:spcBef>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Быстрое оформление ( от нескольких минут до часа);</a:t>
            </a:r>
          </a:p>
          <a:p>
            <a:pPr eaLnBrk="1" hangingPunct="1">
              <a:lnSpc>
                <a:spcPct val="107000"/>
              </a:lnSpc>
              <a:spcBef>
                <a:spcPct val="0"/>
              </a:spcBef>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данный кредит более дорогой, т.к. ничем не обеспечен;</a:t>
            </a:r>
          </a:p>
          <a:p>
            <a:pPr eaLnBrk="1" hangingPunct="1">
              <a:lnSpc>
                <a:spcPct val="107000"/>
              </a:lnSpc>
              <a:spcBef>
                <a:spcPct val="0"/>
              </a:spcBef>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приобретаемый товар не выступает в качестве залогового обеспечения.</a:t>
            </a:r>
          </a:p>
        </p:txBody>
      </p:sp>
      <p:pic>
        <p:nvPicPr>
          <p:cNvPr id="25602" name="Picture 2" descr="Картинки по запросу картинки потребительский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4313" y="4149080"/>
            <a:ext cx="3649687" cy="2314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09474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611560" y="476672"/>
            <a:ext cx="7704856" cy="3927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spcAft>
                <a:spcPts val="800"/>
              </a:spcAft>
              <a:buClrTx/>
              <a:buSzTx/>
              <a:buFontTx/>
              <a:buNone/>
            </a:pPr>
            <a:r>
              <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Главные преимущества товарного кредита</a:t>
            </a:r>
          </a:p>
          <a:p>
            <a:pPr eaLnBrk="1" hangingPunct="1">
              <a:lnSpc>
                <a:spcPct val="107000"/>
              </a:lnSpc>
              <a:spcBef>
                <a:spcPct val="0"/>
              </a:spcBef>
              <a:spcAft>
                <a:spcPts val="800"/>
              </a:spcAft>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Удобство и скорость оформления;</a:t>
            </a:r>
          </a:p>
          <a:p>
            <a:pPr eaLnBrk="1" hangingPunct="1">
              <a:lnSpc>
                <a:spcPct val="107000"/>
              </a:lnSpc>
              <a:spcBef>
                <a:spcPct val="0"/>
              </a:spcBef>
              <a:spcAft>
                <a:spcPts val="800"/>
              </a:spcAft>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Высокая вероятность одобрения. </a:t>
            </a:r>
          </a:p>
          <a:p>
            <a:pPr eaLnBrk="1" hangingPunct="1">
              <a:lnSpc>
                <a:spcPct val="107000"/>
              </a:lnSpc>
              <a:spcBef>
                <a:spcPct val="0"/>
              </a:spcBef>
              <a:spcAft>
                <a:spcPts val="800"/>
              </a:spcAft>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Лояльные требования к заемщику. За счет того, что от клиента не требуется огромный комплект документов </a:t>
            </a:r>
          </a:p>
          <a:p>
            <a:pPr eaLnBrk="1" hangingPunct="1">
              <a:lnSpc>
                <a:spcPct val="107000"/>
              </a:lnSpc>
              <a:spcBef>
                <a:spcPct val="0"/>
              </a:spcBef>
              <a:spcAft>
                <a:spcPts val="800"/>
              </a:spcAft>
              <a:buClrTx/>
              <a:buSzTx/>
              <a:buFontTx/>
              <a:buNone/>
            </a:pPr>
            <a:r>
              <a:rPr lang="ru-RU" altLang="ru-RU" sz="2400" dirty="0">
                <a:latin typeface="Calibri" panose="020F0502020204030204" pitchFamily="34" charset="0"/>
                <a:ea typeface="Calibri" panose="020F0502020204030204" pitchFamily="34" charset="0"/>
                <a:cs typeface="Times New Roman" panose="02020603050405020304" pitchFamily="18" charset="0"/>
              </a:rPr>
              <a:t>- Снижен риск кражи, мошенничества, утери полученных средств.</a:t>
            </a:r>
          </a:p>
        </p:txBody>
      </p:sp>
      <p:pic>
        <p:nvPicPr>
          <p:cNvPr id="24578" name="Picture 2" descr="Картинки по запросу картинки потребительский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4221088"/>
            <a:ext cx="2914650" cy="20478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59541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611560" y="188913"/>
            <a:ext cx="7848872" cy="6240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spcAft>
                <a:spcPts val="800"/>
              </a:spcAft>
              <a:buClrTx/>
              <a:buSzTx/>
              <a:buFontTx/>
              <a:buNone/>
            </a:pPr>
            <a:r>
              <a:rPr lang="ru-RU" alt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Недостатки товарного кредитования</a:t>
            </a:r>
          </a:p>
          <a:p>
            <a:pPr eaLnBrk="1" hangingPunct="1">
              <a:lnSpc>
                <a:spcPct val="107000"/>
              </a:lnSpc>
              <a:spcBef>
                <a:spcPct val="0"/>
              </a:spcBef>
              <a:spcAft>
                <a:spcPts val="800"/>
              </a:spcAft>
              <a:buClrTx/>
              <a:buSzTx/>
              <a:buFontTx/>
              <a:buNone/>
            </a:pPr>
            <a:r>
              <a:rPr lang="ru-RU" altLang="ru-RU"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Огромные переплаты.</a:t>
            </a:r>
            <a:r>
              <a:rPr lang="ru-RU" altLang="ru-RU"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dirty="0">
                <a:latin typeface="Calibri" panose="020F0502020204030204" pitchFamily="34" charset="0"/>
                <a:ea typeface="Calibri" panose="020F0502020204030204" pitchFamily="34" charset="0"/>
                <a:cs typeface="Times New Roman" panose="02020603050405020304" pitchFamily="18" charset="0"/>
              </a:rPr>
              <a:t>Для сравнения — по обычным потребительским кредитам (и даже по кредитным картам) переплата может быть в 1,5-2 раза меньше;</a:t>
            </a:r>
          </a:p>
          <a:p>
            <a:pPr eaLnBrk="1" hangingPunct="1">
              <a:lnSpc>
                <a:spcPct val="107000"/>
              </a:lnSpc>
              <a:spcBef>
                <a:spcPct val="0"/>
              </a:spcBef>
              <a:spcAft>
                <a:spcPts val="800"/>
              </a:spcAft>
              <a:buClrTx/>
              <a:buSzTx/>
              <a:buFontTx/>
              <a:buNone/>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Навязывание страховки.</a:t>
            </a:r>
            <a:r>
              <a:rPr lang="ru-RU" altLang="ru-RU"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7000"/>
              </a:lnSpc>
              <a:spcBef>
                <a:spcPct val="0"/>
              </a:spcBef>
              <a:spcAft>
                <a:spcPts val="800"/>
              </a:spcAft>
              <a:buClrTx/>
              <a:buSzTx/>
              <a:buFontTx/>
              <a:buChar char="-"/>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Некомпетентность кредитных специалистов.</a:t>
            </a:r>
            <a:r>
              <a:rPr lang="ru-RU" altLang="ru-RU"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dirty="0">
                <a:latin typeface="Calibri" panose="020F0502020204030204" pitchFamily="34" charset="0"/>
                <a:ea typeface="Calibri" panose="020F0502020204030204" pitchFamily="34" charset="0"/>
                <a:cs typeface="Times New Roman" panose="02020603050405020304" pitchFamily="18" charset="0"/>
              </a:rPr>
              <a:t>(кассиры магазинов )</a:t>
            </a:r>
          </a:p>
          <a:p>
            <a:pPr eaLnBrk="1" hangingPunct="1">
              <a:lnSpc>
                <a:spcPct val="107000"/>
              </a:lnSpc>
              <a:spcBef>
                <a:spcPct val="0"/>
              </a:spcBef>
              <a:spcAft>
                <a:spcPts val="800"/>
              </a:spcAft>
              <a:buClrTx/>
              <a:buSzTx/>
              <a:buNone/>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Трудности с погашением .</a:t>
            </a:r>
            <a:r>
              <a:rPr lang="ru-RU" altLang="ru-RU"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dirty="0">
                <a:latin typeface="Calibri" panose="020F0502020204030204" pitchFamily="34" charset="0"/>
                <a:ea typeface="Calibri" panose="020F0502020204030204" pitchFamily="34" charset="0"/>
                <a:cs typeface="Times New Roman" panose="02020603050405020304" pitchFamily="18" charset="0"/>
              </a:rPr>
              <a:t>Очень часто банки, которые предлагают оформить кредит в магазине, не имеют офисов и банкоматов в таких населенных пунктах. Таким образом, произвести погашение мгновенно и без комиссий невозможно. </a:t>
            </a:r>
          </a:p>
          <a:p>
            <a:pPr eaLnBrk="1" hangingPunct="1">
              <a:lnSpc>
                <a:spcPct val="107000"/>
              </a:lnSpc>
              <a:spcBef>
                <a:spcPct val="0"/>
              </a:spcBef>
              <a:spcAft>
                <a:spcPts val="800"/>
              </a:spcAft>
              <a:buClrTx/>
              <a:buSzTx/>
              <a:buFontTx/>
              <a:buNone/>
            </a:pPr>
            <a:r>
              <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 Сложности с обменом, возвратом купленного товара.  </a:t>
            </a:r>
          </a:p>
          <a:p>
            <a:pPr eaLnBrk="1" hangingPunct="1">
              <a:lnSpc>
                <a:spcPct val="107000"/>
              </a:lnSpc>
              <a:spcBef>
                <a:spcPct val="0"/>
              </a:spcBef>
              <a:spcAft>
                <a:spcPts val="800"/>
              </a:spcAft>
              <a:buClrTx/>
              <a:buSzTx/>
              <a:buFontTx/>
              <a:buNone/>
            </a:pPr>
            <a:endParaRPr lang="ru-RU" altLang="ru-RU" sz="2400" b="1"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459" name="Прямоугольник 1"/>
          <p:cNvSpPr>
            <a:spLocks noChangeArrowheads="1"/>
          </p:cNvSpPr>
          <p:nvPr/>
        </p:nvSpPr>
        <p:spPr bwMode="auto">
          <a:xfrm>
            <a:off x="16381" y="6127879"/>
            <a:ext cx="5832648" cy="71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spcAft>
                <a:spcPts val="800"/>
              </a:spcAft>
              <a:buClrTx/>
              <a:buSzTx/>
              <a:buFontTx/>
              <a:buNone/>
            </a:pPr>
            <a:r>
              <a:rPr lang="ru-RU" altLang="ru-RU" sz="1600" b="1" dirty="0">
                <a:latin typeface="Calibri" panose="020F0502020204030204" pitchFamily="34" charset="0"/>
                <a:ea typeface="Calibri" panose="020F0502020204030204" pitchFamily="34" charset="0"/>
                <a:cs typeface="Times New Roman" panose="02020603050405020304" pitchFamily="18" charset="0"/>
              </a:rPr>
              <a:t>Кредиты «без переплаты» - заманчивое предложение</a:t>
            </a:r>
          </a:p>
          <a:p>
            <a:pPr eaLnBrk="1" hangingPunct="1">
              <a:spcBef>
                <a:spcPct val="0"/>
              </a:spcBef>
              <a:spcAft>
                <a:spcPts val="800"/>
              </a:spcAft>
              <a:buClrTx/>
              <a:buSzTx/>
              <a:buFontTx/>
              <a:buNone/>
            </a:pPr>
            <a:r>
              <a:rPr lang="ru-RU" altLang="ru-RU" sz="1600" b="1" dirty="0">
                <a:latin typeface="Calibri" panose="020F0502020204030204" pitchFamily="34" charset="0"/>
                <a:ea typeface="Calibri" panose="020F0502020204030204" pitchFamily="34" charset="0"/>
                <a:cs typeface="Times New Roman" panose="02020603050405020304" pitchFamily="18" charset="0"/>
              </a:rPr>
              <a:t>(все входит в стоимость товара)</a:t>
            </a:r>
          </a:p>
        </p:txBody>
      </p:sp>
    </p:spTree>
    <p:extLst>
      <p:ext uri="{BB962C8B-B14F-4D97-AF65-F5344CB8AC3E}">
        <p14:creationId xmlns:p14="http://schemas.microsoft.com/office/powerpoint/2010/main" xmlns="" val="20013076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96752"/>
            <a:ext cx="7202776" cy="2952328"/>
          </a:xfrm>
        </p:spPr>
        <p:txBody>
          <a:bodyPr>
            <a:normAutofit/>
          </a:bodyPr>
          <a:lstStyle/>
          <a:p>
            <a:pPr marL="534988" indent="-534988">
              <a:buClr>
                <a:schemeClr val="tx2"/>
              </a:buClr>
              <a:buFont typeface="Wingdings" panose="05000000000000000000" pitchFamily="2" charset="2"/>
              <a:buChar char=""/>
            </a:pPr>
            <a:r>
              <a:rPr lang="ru-RU" sz="2800" dirty="0">
                <a:latin typeface="Candara" pitchFamily="34" charset="0"/>
              </a:rPr>
              <a:t>Общий долг россиян банкам в 2016 году составляет приблизительно </a:t>
            </a:r>
            <a:r>
              <a:rPr lang="ru-RU" sz="2800" b="1" dirty="0">
                <a:latin typeface="Candara" pitchFamily="34" charset="0"/>
              </a:rPr>
              <a:t>11 трлн. руб.</a:t>
            </a:r>
            <a:endParaRPr lang="ru-RU" sz="2800" b="1" u="sng" dirty="0">
              <a:latin typeface="Candara" pitchFamily="34" charset="0"/>
            </a:endParaRPr>
          </a:p>
          <a:p>
            <a:pPr marL="534988" indent="-534988">
              <a:buClr>
                <a:schemeClr val="tx2"/>
              </a:buClr>
              <a:buFont typeface="Wingdings" panose="05000000000000000000" pitchFamily="2" charset="2"/>
              <a:buChar char=""/>
            </a:pPr>
            <a:r>
              <a:rPr lang="ru-RU" sz="2800" dirty="0">
                <a:latin typeface="Candara" pitchFamily="34" charset="0"/>
              </a:rPr>
              <a:t>Общее число должников составляет около </a:t>
            </a:r>
            <a:r>
              <a:rPr lang="ru-RU" sz="2800" b="1" dirty="0">
                <a:latin typeface="Candara" pitchFamily="34" charset="0"/>
              </a:rPr>
              <a:t>40 млн. человек</a:t>
            </a:r>
          </a:p>
          <a:p>
            <a:pPr marL="534988" indent="-534988">
              <a:buClr>
                <a:schemeClr val="tx2"/>
              </a:buClr>
              <a:buFont typeface="Wingdings" panose="05000000000000000000" pitchFamily="2" charset="2"/>
              <a:buChar char=""/>
            </a:pPr>
            <a:r>
              <a:rPr lang="ru-RU" sz="2800" dirty="0">
                <a:latin typeface="Candara" pitchFamily="34" charset="0"/>
              </a:rPr>
              <a:t>В состоянии обслуживать свои долги находятся только </a:t>
            </a:r>
            <a:r>
              <a:rPr lang="ru-RU" sz="2800" b="1" dirty="0">
                <a:latin typeface="Candara" pitchFamily="34" charset="0"/>
              </a:rPr>
              <a:t>8 млн. россиян</a:t>
            </a:r>
          </a:p>
        </p:txBody>
      </p:sp>
      <p:sp>
        <p:nvSpPr>
          <p:cNvPr id="4"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Немного статистики</a:t>
            </a:r>
          </a:p>
        </p:txBody>
      </p:sp>
      <p:cxnSp>
        <p:nvCxnSpPr>
          <p:cNvPr id="5" name="Прямая соединительная линия 4"/>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5B56F29D-ACF0-455F-8E61-BFB663992D72}" type="slidenum">
              <a:rPr lang="ru-RU" smtClean="0"/>
              <a:pPr/>
              <a:t>2</a:t>
            </a:fld>
            <a:endParaRPr lang="ru-RU"/>
          </a:p>
        </p:txBody>
      </p:sp>
      <p:sp>
        <p:nvSpPr>
          <p:cNvPr id="8" name="TextBox 7"/>
          <p:cNvSpPr txBox="1"/>
          <p:nvPr/>
        </p:nvSpPr>
        <p:spPr>
          <a:xfrm>
            <a:off x="3851920" y="4786322"/>
            <a:ext cx="4752528" cy="461665"/>
          </a:xfrm>
          <a:prstGeom prst="rect">
            <a:avLst/>
          </a:prstGeom>
          <a:noFill/>
        </p:spPr>
        <p:txBody>
          <a:bodyPr wrap="square" rtlCol="0">
            <a:spAutoFit/>
          </a:bodyPr>
          <a:lstStyle/>
          <a:p>
            <a:r>
              <a:rPr lang="ru-RU" sz="2400" b="1" i="1" dirty="0" smtClean="0">
                <a:latin typeface="Candara" pitchFamily="34" charset="0"/>
              </a:rPr>
              <a:t>По данным агентства </a:t>
            </a:r>
            <a:r>
              <a:rPr lang="en-US" sz="2400" b="1" i="1" dirty="0" smtClean="0">
                <a:latin typeface="Candara" pitchFamily="34" charset="0"/>
              </a:rPr>
              <a:t>Fitch, 2016</a:t>
            </a:r>
            <a:endParaRPr lang="ru-RU" sz="2400" b="1" i="1" dirty="0">
              <a:latin typeface="Candara" pitchFamily="34" charset="0"/>
            </a:endParaRPr>
          </a:p>
        </p:txBody>
      </p:sp>
    </p:spTree>
    <p:extLst>
      <p:ext uri="{BB962C8B-B14F-4D97-AF65-F5344CB8AC3E}">
        <p14:creationId xmlns:p14="http://schemas.microsoft.com/office/powerpoint/2010/main" xmlns="" val="139762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467544" y="381061"/>
            <a:ext cx="7848872" cy="3846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buClrTx/>
              <a:buSzTx/>
              <a:buFontTx/>
              <a:buNone/>
            </a:pPr>
            <a:r>
              <a:rPr lang="ru-RU" alt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Кредитная карта</a:t>
            </a:r>
            <a:r>
              <a:rPr lang="ru-RU" altLang="ru-RU" sz="2400" b="1" dirty="0">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7000"/>
              </a:lnSpc>
              <a:spcBef>
                <a:spcPct val="0"/>
              </a:spcBef>
              <a:buClrTx/>
              <a:buSzTx/>
              <a:buFontTx/>
              <a:buNone/>
            </a:pPr>
            <a:endParaRPr lang="ru-RU" altLang="ru-RU" sz="2400" b="1"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buClrTx/>
              <a:buSzTx/>
              <a:buFontTx/>
              <a:buNone/>
            </a:pPr>
            <a:r>
              <a:rPr lang="ru-RU" altLang="ru-RU" sz="20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Основные характеристики:</a:t>
            </a:r>
          </a:p>
          <a:p>
            <a:pPr marL="342900" indent="-342900" algn="just" eaLnBrk="1" hangingPunct="1">
              <a:lnSpc>
                <a:spcPct val="107000"/>
              </a:lnSpc>
              <a:spcBef>
                <a:spcPct val="0"/>
              </a:spcBef>
              <a:buClrTx/>
              <a:buSzTx/>
              <a:buFont typeface="Wingdings" panose="05000000000000000000" pitchFamily="2" charset="2"/>
              <a:buChar char="ü"/>
            </a:pPr>
            <a:r>
              <a:rPr lang="ru-RU" altLang="ru-RU" sz="2000" dirty="0">
                <a:latin typeface="Calibri" panose="020F0502020204030204" pitchFamily="34" charset="0"/>
                <a:ea typeface="Calibri" panose="020F0502020204030204" pitchFamily="34" charset="0"/>
                <a:cs typeface="Times New Roman" panose="02020603050405020304" pitchFamily="18" charset="0"/>
              </a:rPr>
              <a:t>данный вид потребительского кредита также предусматривает рассмотрение заявки на выдачу кредитной карты как собственно кредитный договор;</a:t>
            </a:r>
          </a:p>
          <a:p>
            <a:pPr marL="342900" indent="-342900" algn="just" eaLnBrk="1" hangingPunct="1">
              <a:lnSpc>
                <a:spcPct val="107000"/>
              </a:lnSpc>
              <a:spcBef>
                <a:spcPct val="0"/>
              </a:spcBef>
              <a:buClrTx/>
              <a:buSzTx/>
              <a:buFont typeface="Wingdings" panose="05000000000000000000" pitchFamily="2" charset="2"/>
              <a:buChar char="ü"/>
            </a:pPr>
            <a:r>
              <a:rPr lang="ru-RU" altLang="ru-RU" sz="2000" dirty="0">
                <a:latin typeface="Calibri" panose="020F0502020204030204" pitchFamily="34" charset="0"/>
                <a:ea typeface="Calibri" panose="020F0502020204030204" pitchFamily="34" charset="0"/>
                <a:cs typeface="Times New Roman" panose="02020603050405020304" pitchFamily="18" charset="0"/>
              </a:rPr>
              <a:t>выдача кредита происходит достаточно быстро, рассмотрение заявки упрощено, целевое использование, как правило, не предусматривается, в связи с чем процентная ставка по данному виду кредита одна из самых высоких.</a:t>
            </a:r>
          </a:p>
          <a:p>
            <a:pPr eaLnBrk="1" hangingPunct="1">
              <a:lnSpc>
                <a:spcPct val="107000"/>
              </a:lnSpc>
              <a:spcBef>
                <a:spcPct val="0"/>
              </a:spcBef>
              <a:buClrTx/>
              <a:buSzTx/>
              <a:buFontTx/>
              <a:buNone/>
            </a:pPr>
            <a:r>
              <a:rPr lang="ru-RU" altLang="ru-RU" sz="20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Прямоугольник 1"/>
          <p:cNvSpPr/>
          <p:nvPr/>
        </p:nvSpPr>
        <p:spPr>
          <a:xfrm>
            <a:off x="1403648" y="3933056"/>
            <a:ext cx="7200800" cy="2463238"/>
          </a:xfrm>
          <a:prstGeom prst="rect">
            <a:avLst/>
          </a:prstGeom>
        </p:spPr>
        <p:txBody>
          <a:bodyPr wrap="square">
            <a:spAutoFit/>
          </a:bodyPr>
          <a:lstStyle/>
          <a:p>
            <a:pPr>
              <a:lnSpc>
                <a:spcPct val="107000"/>
              </a:lnSpc>
              <a:spcBef>
                <a:spcPct val="0"/>
              </a:spcBef>
            </a:pPr>
            <a:r>
              <a:rPr lang="ru-RU" altLang="ru-RU" dirty="0">
                <a:latin typeface="Calibri" panose="020F0502020204030204" pitchFamily="34" charset="0"/>
                <a:ea typeface="Calibri" panose="020F0502020204030204" pitchFamily="34" charset="0"/>
                <a:cs typeface="Times New Roman" panose="02020603050405020304" pitchFamily="18" charset="0"/>
              </a:rPr>
              <a:t>Кредитная карта наиболее опасный для клиента банка вид потребительского кредита, так как восстанавливающийся лимит по ней стимулирует клиента </a:t>
            </a:r>
            <a:r>
              <a:rPr lang="ru-RU" altLang="ru-RU"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 гасить кредит</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solidFill>
                  <a:srgbClr val="FF0000"/>
                </a:solidFill>
                <a:latin typeface="Calibri" panose="020F0502020204030204" pitchFamily="34" charset="0"/>
                <a:ea typeface="Calibri" panose="020F0502020204030204" pitchFamily="34" charset="0"/>
                <a:cs typeface="Times New Roman" panose="02020603050405020304" pitchFamily="18" charset="0"/>
              </a:rPr>
              <a:t>а постоянно поддерживать максимальную задолженность.</a:t>
            </a:r>
          </a:p>
          <a:p>
            <a:pPr>
              <a:lnSpc>
                <a:spcPct val="107000"/>
              </a:lnSpc>
              <a:spcBef>
                <a:spcPct val="0"/>
              </a:spcBef>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Обычно кредитные карты пролонгируются, то есть не гасятся в день окончания ее действия, а продолжают действовать дальше. </a:t>
            </a:r>
          </a:p>
          <a:p>
            <a:pPr>
              <a:lnSpc>
                <a:spcPct val="107000"/>
              </a:lnSpc>
              <a:spcBef>
                <a:spcPct val="0"/>
              </a:spcBef>
            </a:pPr>
            <a:r>
              <a:rPr lang="ru-RU" altLang="ru-RU" dirty="0">
                <a:latin typeface="Calibri" panose="020F0502020204030204" pitchFamily="34" charset="0"/>
                <a:ea typeface="Calibri" panose="020F0502020204030204" pitchFamily="34" charset="0"/>
                <a:cs typeface="Times New Roman" panose="02020603050405020304" pitchFamily="18" charset="0"/>
              </a:rPr>
              <a:t>В конце концов, человек взяв 100 тысяч рублей кредит по кредитной карте рискует выплатить банку еще такую же, а иногда и больше.</a:t>
            </a:r>
          </a:p>
        </p:txBody>
      </p:sp>
    </p:spTree>
    <p:extLst>
      <p:ext uri="{BB962C8B-B14F-4D97-AF65-F5344CB8AC3E}">
        <p14:creationId xmlns:p14="http://schemas.microsoft.com/office/powerpoint/2010/main" xmlns="" val="35349533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16632"/>
            <a:ext cx="7202776" cy="216024"/>
          </a:xfrm>
        </p:spPr>
        <p:txBody>
          <a:bodyPr>
            <a:normAutofit fontScale="90000"/>
          </a:bodyPr>
          <a:lstStyle/>
          <a:p>
            <a:endParaRPr lang="ru-RU" dirty="0"/>
          </a:p>
        </p:txBody>
      </p:sp>
      <p:sp>
        <p:nvSpPr>
          <p:cNvPr id="3" name="Текст 2"/>
          <p:cNvSpPr>
            <a:spLocks noGrp="1"/>
          </p:cNvSpPr>
          <p:nvPr>
            <p:ph type="body" idx="1"/>
          </p:nvPr>
        </p:nvSpPr>
        <p:spPr>
          <a:xfrm>
            <a:off x="683568" y="250866"/>
            <a:ext cx="3484771" cy="1050032"/>
          </a:xfrm>
          <a:solidFill>
            <a:schemeClr val="accent2">
              <a:lumMod val="60000"/>
              <a:lumOff val="40000"/>
            </a:schemeClr>
          </a:solidFill>
        </p:spPr>
        <p:txBody>
          <a:bodyPr/>
          <a:lstStyle/>
          <a:p>
            <a:pPr algn="ctr"/>
            <a:r>
              <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Достоинства кредитной карты.</a:t>
            </a:r>
          </a:p>
          <a:p>
            <a:endParaRPr lang="ru-RU" dirty="0"/>
          </a:p>
        </p:txBody>
      </p:sp>
      <p:sp>
        <p:nvSpPr>
          <p:cNvPr id="4" name="Объект 3"/>
          <p:cNvSpPr>
            <a:spLocks noGrp="1"/>
          </p:cNvSpPr>
          <p:nvPr>
            <p:ph sz="half" idx="2"/>
          </p:nvPr>
        </p:nvSpPr>
        <p:spPr>
          <a:xfrm>
            <a:off x="251520" y="1435132"/>
            <a:ext cx="3484771" cy="33528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nSpc>
                <a:spcPct val="107000"/>
              </a:lnSpc>
              <a:spcBef>
                <a:spcPct val="0"/>
              </a:spcBef>
              <a:spcAft>
                <a:spcPts val="800"/>
              </a:spcAft>
              <a:buNone/>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льготный период действия кредитной карты.</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 можно пользоваться деньгами банка практически бесплатно). </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spcAft>
                <a:spcPts val="800"/>
              </a:spcAft>
              <a:buNone/>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многократное использование кредитного лимита</a:t>
            </a:r>
            <a:r>
              <a:rPr lang="ru-RU" altLang="ru-RU" dirty="0">
                <a:latin typeface="Calibri" panose="020F0502020204030204" pitchFamily="34" charset="0"/>
                <a:ea typeface="Calibri" panose="020F0502020204030204" pitchFamily="34" charset="0"/>
                <a:cs typeface="Times New Roman" panose="02020603050405020304" pitchFamily="18" charset="0"/>
              </a:rPr>
              <a:t>, то есть, погасив старый долг, вы можете тот час же брать новый.</a:t>
            </a:r>
          </a:p>
          <a:p>
            <a:pPr>
              <a:lnSpc>
                <a:spcPct val="107000"/>
              </a:lnSpc>
              <a:spcBef>
                <a:spcPct val="0"/>
              </a:spcBef>
              <a:spcAft>
                <a:spcPts val="800"/>
              </a:spcAft>
              <a:buNone/>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можно осуществлять различные операци</a:t>
            </a:r>
            <a:r>
              <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a:t>
            </a:r>
            <a:r>
              <a:rPr lang="ru-RU" alt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оплату услуг, покупок, снятие наличных, при этом банку отчитываться не нужно.</a:t>
            </a:r>
          </a:p>
          <a:p>
            <a:endParaRPr lang="ru-RU" dirty="0"/>
          </a:p>
        </p:txBody>
      </p:sp>
      <p:sp>
        <p:nvSpPr>
          <p:cNvPr id="5" name="Текст 4"/>
          <p:cNvSpPr>
            <a:spLocks noGrp="1"/>
          </p:cNvSpPr>
          <p:nvPr>
            <p:ph type="body" sz="quarter" idx="3"/>
          </p:nvPr>
        </p:nvSpPr>
        <p:spPr>
          <a:xfrm>
            <a:off x="5436096" y="320737"/>
            <a:ext cx="3484771" cy="906016"/>
          </a:xfrm>
          <a:solidFill>
            <a:schemeClr val="accent4">
              <a:lumMod val="60000"/>
              <a:lumOff val="40000"/>
            </a:schemeClr>
          </a:solidFill>
        </p:spPr>
        <p:txBody>
          <a:bodyPr/>
          <a:lstStyle/>
          <a:p>
            <a:pPr algn="ctr"/>
            <a:r>
              <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Недостатки кредитной карты.</a:t>
            </a:r>
          </a:p>
          <a:p>
            <a:pPr algn="ctr"/>
            <a:endParaRPr lang="ru-RU" dirty="0"/>
          </a:p>
        </p:txBody>
      </p:sp>
      <p:sp>
        <p:nvSpPr>
          <p:cNvPr id="6" name="Объект 5"/>
          <p:cNvSpPr>
            <a:spLocks noGrp="1"/>
          </p:cNvSpPr>
          <p:nvPr>
            <p:ph sz="quarter" idx="4"/>
          </p:nvPr>
        </p:nvSpPr>
        <p:spPr>
          <a:xfrm>
            <a:off x="4637498" y="1435209"/>
            <a:ext cx="3484771" cy="3352800"/>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nSpc>
                <a:spcPct val="107000"/>
              </a:lnSpc>
              <a:spcBef>
                <a:spcPct val="0"/>
              </a:spcBef>
              <a:spcAft>
                <a:spcPts val="800"/>
              </a:spcAft>
              <a:buNone/>
            </a:pPr>
            <a:r>
              <a:rPr lang="ru-RU" altLang="ru-RU" sz="2800" dirty="0">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более высокий процент ставок по кредиту, чем у потребительских кредитов.</a:t>
            </a:r>
          </a:p>
          <a:p>
            <a:pPr>
              <a:lnSpc>
                <a:spcPct val="107000"/>
              </a:lnSpc>
              <a:spcBef>
                <a:spcPct val="0"/>
              </a:spcBef>
              <a:spcAft>
                <a:spcPts val="800"/>
              </a:spcAft>
              <a:buNone/>
            </a:pPr>
            <a:r>
              <a:rPr lang="ru-RU" altLang="ru-RU" dirty="0">
                <a:latin typeface="Calibri" panose="020F0502020204030204" pitchFamily="34" charset="0"/>
                <a:ea typeface="Calibri" panose="020F0502020204030204" pitchFamily="34" charset="0"/>
                <a:cs typeface="Times New Roman" panose="02020603050405020304" pitchFamily="18" charset="0"/>
              </a:rPr>
              <a:t> - комиссия за выпуск и обслуживание карты, плюс к этому постоянное списание процентов во время снятия денег в банкомате. </a:t>
            </a:r>
          </a:p>
          <a:p>
            <a:pPr>
              <a:lnSpc>
                <a:spcPct val="107000"/>
              </a:lnSpc>
              <a:spcBef>
                <a:spcPct val="0"/>
              </a:spcBef>
              <a:spcAft>
                <a:spcPts val="800"/>
              </a:spcAft>
              <a:buNone/>
            </a:pPr>
            <a:r>
              <a:rPr lang="ru-RU" altLang="ru-RU" dirty="0">
                <a:latin typeface="Calibri" panose="020F0502020204030204" pitchFamily="34" charset="0"/>
                <a:ea typeface="Calibri" panose="020F0502020204030204" pitchFamily="34" charset="0"/>
                <a:cs typeface="Times New Roman" panose="02020603050405020304" pitchFamily="18" charset="0"/>
              </a:rPr>
              <a:t>- частые случаи мошенничества.</a:t>
            </a:r>
          </a:p>
          <a:p>
            <a:endParaRPr lang="ru-RU" dirty="0"/>
          </a:p>
        </p:txBody>
      </p:sp>
      <p:sp>
        <p:nvSpPr>
          <p:cNvPr id="7" name="Номер слайда 6"/>
          <p:cNvSpPr>
            <a:spLocks noGrp="1"/>
          </p:cNvSpPr>
          <p:nvPr>
            <p:ph type="sldNum" sz="quarter" idx="12"/>
          </p:nvPr>
        </p:nvSpPr>
        <p:spPr/>
        <p:txBody>
          <a:bodyPr/>
          <a:lstStyle/>
          <a:p>
            <a:fld id="{5B56F29D-ACF0-455F-8E61-BFB663992D72}" type="slidenum">
              <a:rPr lang="ru-RU" smtClean="0"/>
              <a:pPr/>
              <a:t>21</a:t>
            </a:fld>
            <a:endParaRPr lang="ru-RU"/>
          </a:p>
        </p:txBody>
      </p:sp>
      <p:pic>
        <p:nvPicPr>
          <p:cNvPr id="37890" name="Picture 2" descr="Картинки по запросу картинки потребительский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5069984"/>
            <a:ext cx="3414613" cy="1788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3747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611560" y="115888"/>
            <a:ext cx="8424490" cy="222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lnSpc>
                <a:spcPct val="107000"/>
              </a:lnSpc>
              <a:spcBef>
                <a:spcPct val="0"/>
              </a:spcBef>
              <a:buClrTx/>
              <a:buSzTx/>
              <a:buFontTx/>
              <a:buNone/>
            </a:pPr>
            <a:r>
              <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Экспресс-кредит  (быстрые деньги)</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7000"/>
              </a:lnSpc>
              <a:spcBef>
                <a:spcPct val="0"/>
              </a:spcBef>
              <a:buClrTx/>
              <a:buSzTx/>
              <a:buFontTx/>
              <a:buNone/>
            </a:pPr>
            <a:r>
              <a:rPr lang="ru-RU" altLang="ru-RU" sz="20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Основные характеристики:</a:t>
            </a:r>
          </a:p>
          <a:p>
            <a:pPr eaLnBrk="1" hangingPunct="1">
              <a:lnSpc>
                <a:spcPct val="107000"/>
              </a:lnSpc>
              <a:spcBef>
                <a:spcPct val="0"/>
              </a:spcBef>
              <a:buClrTx/>
              <a:buSzTx/>
              <a:buFontTx/>
              <a:buNone/>
            </a:pPr>
            <a:r>
              <a:rPr lang="ru-RU" altLang="ru-RU" sz="2000" dirty="0">
                <a:latin typeface="Calibri" panose="020F0502020204030204" pitchFamily="34" charset="0"/>
                <a:ea typeface="Calibri" panose="020F0502020204030204" pitchFamily="34" charset="0"/>
                <a:cs typeface="Times New Roman" panose="02020603050405020304" pitchFamily="18" charset="0"/>
              </a:rPr>
              <a:t>-  это небольшие суммы (до 30 тыс. руб.), которые выдаются где угодно: стационарные точки продаж, мобильные точки продаж и т.д.</a:t>
            </a:r>
          </a:p>
          <a:p>
            <a:pPr eaLnBrk="1" hangingPunct="1">
              <a:spcBef>
                <a:spcPct val="0"/>
              </a:spcBef>
              <a:buClrTx/>
              <a:buSzTx/>
              <a:buFontTx/>
              <a:buNone/>
            </a:pPr>
            <a:r>
              <a:rPr lang="ru-RU" altLang="ru-RU" sz="2000" dirty="0">
                <a:latin typeface="Calibri" panose="020F0502020204030204" pitchFamily="34" charset="0"/>
                <a:ea typeface="Calibri" panose="020F0502020204030204" pitchFamily="34" charset="0"/>
                <a:cs typeface="Times New Roman" panose="02020603050405020304" pitchFamily="18" charset="0"/>
              </a:rPr>
              <a:t>- это максимально дорогой кредит, ставка по которому может доходить до 90% годовых.</a:t>
            </a:r>
            <a:endParaRPr lang="ru-RU" altLang="ru-RU" sz="2000" dirty="0">
              <a:ea typeface="Calibri" panose="020F0502020204030204" pitchFamily="34" charset="0"/>
              <a:cs typeface="Times New Roman" panose="02020603050405020304" pitchFamily="18" charset="0"/>
            </a:endParaRPr>
          </a:p>
        </p:txBody>
      </p:sp>
      <p:sp>
        <p:nvSpPr>
          <p:cNvPr id="2" name="Прямоугольник 1"/>
          <p:cNvSpPr/>
          <p:nvPr/>
        </p:nvSpPr>
        <p:spPr>
          <a:xfrm>
            <a:off x="1331640" y="2564904"/>
            <a:ext cx="7632847" cy="3352328"/>
          </a:xfrm>
          <a:prstGeom prst="rect">
            <a:avLst/>
          </a:prstGeom>
        </p:spPr>
        <p:txBody>
          <a:bodyPr wrap="square">
            <a:spAutoFit/>
          </a:bodyPr>
          <a:lstStyle/>
          <a:p>
            <a:pPr>
              <a:lnSpc>
                <a:spcPct val="107000"/>
              </a:lnSpc>
              <a:spcBef>
                <a:spcPct val="0"/>
              </a:spcBef>
            </a:pPr>
            <a:r>
              <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Овердрафт</a:t>
            </a:r>
            <a:r>
              <a:rPr lang="ru-RU" altLang="ru-RU" dirty="0">
                <a:latin typeface="Calibri" panose="020F0502020204030204" pitchFamily="34" charset="0"/>
                <a:ea typeface="Calibri" panose="020F0502020204030204" pitchFamily="34" charset="0"/>
                <a:cs typeface="Times New Roman" panose="02020603050405020304" pitchFamily="18" charset="0"/>
              </a:rPr>
              <a:t> – это один из видов кредитов наличными. </a:t>
            </a:r>
          </a:p>
          <a:p>
            <a:pPr>
              <a:lnSpc>
                <a:spcPct val="107000"/>
              </a:lnSpc>
              <a:spcBef>
                <a:spcPct val="0"/>
              </a:spcBef>
            </a:pPr>
            <a:r>
              <a:rPr lang="ru-RU" altLang="ru-RU" dirty="0">
                <a:latin typeface="Calibri" panose="020F0502020204030204" pitchFamily="34" charset="0"/>
                <a:ea typeface="Calibri" panose="020F0502020204030204" pitchFamily="34" charset="0"/>
                <a:cs typeface="Times New Roman" panose="02020603050405020304" pitchFamily="18" charset="0"/>
              </a:rPr>
              <a:t>Он устанавливается только для владельцев зарплатных карт.</a:t>
            </a:r>
          </a:p>
          <a:p>
            <a:pPr>
              <a:lnSpc>
                <a:spcPct val="107000"/>
              </a:lnSpc>
              <a:spcBef>
                <a:spcPct val="0"/>
              </a:spcBef>
            </a:pP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Овердрафт</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 это кредитование при недостатке денежных средств на расчетном счете.</a:t>
            </a:r>
          </a:p>
          <a:p>
            <a:pPr>
              <a:lnSpc>
                <a:spcPct val="107000"/>
              </a:lnSpc>
              <a:spcBef>
                <a:spcPct val="0"/>
              </a:spcBef>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для определения суммы овердрафта необходимо учитывать какие обороты проходят по карте или по текущему счету клиента.</a:t>
            </a:r>
          </a:p>
          <a:p>
            <a:pPr>
              <a:lnSpc>
                <a:spcPct val="107000"/>
              </a:lnSpc>
              <a:spcBef>
                <a:spcPct val="0"/>
              </a:spcBef>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Т.е. если оборот составляет 50 тысяч рублей в месяц, то при недостатке средств и необходимости в деньгах можно предоставить кредит также в 50 тысяч. </a:t>
            </a:r>
          </a:p>
          <a:p>
            <a:pPr>
              <a:lnSpc>
                <a:spcPct val="107000"/>
              </a:lnSpc>
              <a:spcBef>
                <a:spcPct val="0"/>
              </a:spcBef>
            </a:pPr>
            <a:endPar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pP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Но, если человек увольняется с работы, то он обязан погасить овердрафт. </a:t>
            </a:r>
          </a:p>
        </p:txBody>
      </p:sp>
    </p:spTree>
    <p:extLst>
      <p:ext uri="{BB962C8B-B14F-4D97-AF65-F5344CB8AC3E}">
        <p14:creationId xmlns:p14="http://schemas.microsoft.com/office/powerpoint/2010/main" xmlns="" val="23956352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88640"/>
            <a:ext cx="7202776" cy="792088"/>
          </a:xfrm>
        </p:spPr>
        <p:txBody>
          <a:bodyPr/>
          <a:lstStyle/>
          <a:p>
            <a:pPr algn="ctr"/>
            <a:r>
              <a:rPr lang="ru-RU" b="1" dirty="0" smtClean="0">
                <a:solidFill>
                  <a:srgbClr val="002060"/>
                </a:solidFill>
              </a:rPr>
              <a:t>Ипотечный кредит</a:t>
            </a:r>
            <a:endParaRPr lang="ru-RU" b="1" dirty="0">
              <a:solidFill>
                <a:srgbClr val="002060"/>
              </a:solidFill>
            </a:endParaRPr>
          </a:p>
        </p:txBody>
      </p:sp>
      <p:sp>
        <p:nvSpPr>
          <p:cNvPr id="3" name="Объект 2"/>
          <p:cNvSpPr>
            <a:spLocks noGrp="1"/>
          </p:cNvSpPr>
          <p:nvPr>
            <p:ph idx="1"/>
          </p:nvPr>
        </p:nvSpPr>
        <p:spPr>
          <a:xfrm>
            <a:off x="683568" y="1196752"/>
            <a:ext cx="3888432" cy="4823048"/>
          </a:xfrm>
        </p:spPr>
        <p:txBody>
          <a:bodyPr/>
          <a:lstStyle/>
          <a:p>
            <a:pPr marL="548640" indent="-411480">
              <a:buClr>
                <a:schemeClr val="tx1">
                  <a:shade val="95000"/>
                </a:schemeClr>
              </a:buClr>
              <a:buNone/>
              <a:defRPr/>
            </a:pPr>
            <a:r>
              <a:rPr lang="ru-RU" b="1" dirty="0"/>
              <a:t>-кредит, выдаваемый </a:t>
            </a:r>
            <a:r>
              <a:rPr lang="ru-RU" b="1" dirty="0" smtClean="0"/>
              <a:t>для покупки </a:t>
            </a:r>
            <a:r>
              <a:rPr lang="ru-RU" b="1" dirty="0"/>
              <a:t>недвижимости под залог недвижимости в качестве обеспечения возврата кредита. </a:t>
            </a:r>
          </a:p>
          <a:p>
            <a:pPr marL="548640" indent="-411480">
              <a:buClr>
                <a:schemeClr val="tx1">
                  <a:shade val="95000"/>
                </a:schemeClr>
              </a:buClr>
              <a:buNone/>
              <a:defRPr/>
            </a:pPr>
            <a:r>
              <a:rPr lang="ru-RU" b="1" dirty="0"/>
              <a:t>   Обычно это долгосрочный заем, выдаваемый на срок от 10 до 30 лет.</a:t>
            </a:r>
          </a:p>
          <a:p>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23</a:t>
            </a:fld>
            <a:endParaRPr lang="ru-RU"/>
          </a:p>
        </p:txBody>
      </p:sp>
      <p:pic>
        <p:nvPicPr>
          <p:cNvPr id="5" name="Picture 2" descr="C:\Documents and Settings\Admin\Рабочий стол\2.jpg"/>
          <p:cNvPicPr>
            <a:picLocks noChangeAspect="1" noChangeArrowheads="1"/>
          </p:cNvPicPr>
          <p:nvPr/>
        </p:nvPicPr>
        <p:blipFill>
          <a:blip r:embed="rId2"/>
          <a:srcRect/>
          <a:stretch>
            <a:fillRect/>
          </a:stretch>
        </p:blipFill>
        <p:spPr bwMode="auto">
          <a:xfrm>
            <a:off x="6372200" y="1285860"/>
            <a:ext cx="2486080" cy="2883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Картинки по запросу строительство домов"/>
          <p:cNvPicPr>
            <a:picLocks noChangeAspect="1" noChangeArrowheads="1"/>
          </p:cNvPicPr>
          <p:nvPr/>
        </p:nvPicPr>
        <p:blipFill>
          <a:blip r:embed="rId3" cstate="print"/>
          <a:srcRect/>
          <a:stretch>
            <a:fillRect/>
          </a:stretch>
        </p:blipFill>
        <p:spPr bwMode="auto">
          <a:xfrm>
            <a:off x="3516733" y="4062394"/>
            <a:ext cx="3861072" cy="2413170"/>
          </a:xfrm>
          <a:prstGeom prst="rect">
            <a:avLst/>
          </a:prstGeom>
          <a:noFill/>
        </p:spPr>
      </p:pic>
    </p:spTree>
    <p:extLst>
      <p:ext uri="{BB962C8B-B14F-4D97-AF65-F5344CB8AC3E}">
        <p14:creationId xmlns:p14="http://schemas.microsoft.com/office/powerpoint/2010/main" xmlns="" val="1954886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16632"/>
            <a:ext cx="7202776" cy="216024"/>
          </a:xfrm>
        </p:spPr>
        <p:txBody>
          <a:bodyPr>
            <a:normAutofit fontScale="90000"/>
          </a:bodyPr>
          <a:lstStyle/>
          <a:p>
            <a:endParaRPr lang="ru-RU" dirty="0"/>
          </a:p>
        </p:txBody>
      </p:sp>
      <p:sp>
        <p:nvSpPr>
          <p:cNvPr id="3" name="Текст 2"/>
          <p:cNvSpPr>
            <a:spLocks noGrp="1"/>
          </p:cNvSpPr>
          <p:nvPr>
            <p:ph type="body" idx="1"/>
          </p:nvPr>
        </p:nvSpPr>
        <p:spPr>
          <a:xfrm>
            <a:off x="827584" y="620688"/>
            <a:ext cx="3484771" cy="1050032"/>
          </a:xfrm>
          <a:solidFill>
            <a:schemeClr val="accent2">
              <a:lumMod val="60000"/>
              <a:lumOff val="40000"/>
            </a:schemeClr>
          </a:solidFill>
        </p:spPr>
        <p:txBody>
          <a:bodyPr/>
          <a:lstStyle/>
          <a:p>
            <a:pPr algn="ctr"/>
            <a:r>
              <a:rPr lang="ru-RU" altLang="ru-RU"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Положительные стороны ипотеки</a:t>
            </a:r>
            <a:endPar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p:cNvSpPr>
            <a:spLocks noGrp="1"/>
          </p:cNvSpPr>
          <p:nvPr>
            <p:ph sz="half" idx="2"/>
          </p:nvPr>
        </p:nvSpPr>
        <p:spPr>
          <a:xfrm>
            <a:off x="179512" y="1988839"/>
            <a:ext cx="3960440" cy="4183361"/>
          </a:xfrm>
        </p:spPr>
        <p:style>
          <a:lnRef idx="1">
            <a:schemeClr val="accent4"/>
          </a:lnRef>
          <a:fillRef idx="2">
            <a:schemeClr val="accent4"/>
          </a:fillRef>
          <a:effectRef idx="1">
            <a:schemeClr val="accent4"/>
          </a:effectRef>
          <a:fontRef idx="minor">
            <a:schemeClr val="dk1"/>
          </a:fontRef>
        </p:style>
        <p:txBody>
          <a:bodyPr>
            <a:noAutofit/>
          </a:bodyPr>
          <a:lstStyle/>
          <a:p>
            <a:pPr>
              <a:lnSpc>
                <a:spcPct val="107000"/>
              </a:lnSpc>
              <a:spcBef>
                <a:spcPct val="0"/>
              </a:spcBef>
              <a:spcAft>
                <a:spcPts val="800"/>
              </a:spcAft>
              <a:buFontTx/>
              <a:buChar char="-"/>
            </a:pPr>
            <a:r>
              <a:rPr lang="ru-RU" altLang="ru-RU" sz="1550" dirty="0">
                <a:solidFill>
                  <a:schemeClr val="tx1"/>
                </a:solidFill>
                <a:latin typeface="Calibri" panose="020F0502020204030204" pitchFamily="34" charset="0"/>
                <a:ea typeface="Calibri" panose="020F0502020204030204" pitchFamily="34" charset="0"/>
                <a:cs typeface="Times New Roman" panose="02020603050405020304" pitchFamily="18" charset="0"/>
              </a:rPr>
              <a:t>Возможность сразу начать жить в приобретаемой квартире</a:t>
            </a:r>
          </a:p>
          <a:p>
            <a:pPr>
              <a:lnSpc>
                <a:spcPct val="107000"/>
              </a:lnSpc>
              <a:spcBef>
                <a:spcPct val="0"/>
              </a:spcBef>
              <a:spcAft>
                <a:spcPts val="800"/>
              </a:spcAft>
              <a:buFontTx/>
              <a:buChar char="-"/>
            </a:pPr>
            <a:r>
              <a:rPr lang="ru-RU" altLang="ru-RU" sz="1550" dirty="0">
                <a:solidFill>
                  <a:schemeClr val="tx1"/>
                </a:solidFill>
                <a:latin typeface="Calibri" panose="020F0502020204030204" pitchFamily="34" charset="0"/>
                <a:ea typeface="Calibri" panose="020F0502020204030204" pitchFamily="34" charset="0"/>
                <a:cs typeface="Times New Roman" panose="02020603050405020304" pitchFamily="18" charset="0"/>
              </a:rPr>
              <a:t> Самому заемщику и членам его семьи можно зарегистрироваться в приобретенном жилье после подписания договора купли-продажи. </a:t>
            </a:r>
          </a:p>
          <a:p>
            <a:pPr>
              <a:lnSpc>
                <a:spcPct val="107000"/>
              </a:lnSpc>
              <a:spcBef>
                <a:spcPct val="0"/>
              </a:spcBef>
              <a:spcAft>
                <a:spcPts val="800"/>
              </a:spcAft>
              <a:buNone/>
            </a:pPr>
            <a:r>
              <a:rPr lang="ru-RU" altLang="ru-RU" sz="1550" dirty="0">
                <a:solidFill>
                  <a:schemeClr val="tx1"/>
                </a:solidFill>
                <a:latin typeface="Calibri" panose="020F0502020204030204" pitchFamily="34" charset="0"/>
                <a:ea typeface="Calibri" panose="020F0502020204030204" pitchFamily="34" charset="0"/>
                <a:cs typeface="Times New Roman" panose="02020603050405020304" pitchFamily="18" charset="0"/>
              </a:rPr>
              <a:t>- Почти во всех банках страхование жилья, приобретаемого по ипотеке, является обязательным. Оно обеспечивает безопасность по рискам утраты права собственности на квартиру, и потерю трудоспособности заемщиком. </a:t>
            </a:r>
          </a:p>
          <a:p>
            <a:pPr>
              <a:lnSpc>
                <a:spcPct val="107000"/>
              </a:lnSpc>
              <a:spcBef>
                <a:spcPct val="0"/>
              </a:spcBef>
              <a:spcAft>
                <a:spcPts val="800"/>
              </a:spcAft>
              <a:buNone/>
            </a:pPr>
            <a:r>
              <a:rPr lang="ru-RU" altLang="ru-RU" sz="1550" dirty="0">
                <a:solidFill>
                  <a:schemeClr val="tx1"/>
                </a:solidFill>
                <a:latin typeface="Calibri" panose="020F0502020204030204" pitchFamily="34" charset="0"/>
                <a:ea typeface="Calibri" panose="020F0502020204030204" pitchFamily="34" charset="0"/>
                <a:cs typeface="Times New Roman" panose="02020603050405020304" pitchFamily="18" charset="0"/>
              </a:rPr>
              <a:t>- заемщику предоставляется льгота по подоходному налогу на весь срок выплаты ипотечного кредита</a:t>
            </a:r>
          </a:p>
        </p:txBody>
      </p:sp>
      <p:sp>
        <p:nvSpPr>
          <p:cNvPr id="5" name="Текст 4"/>
          <p:cNvSpPr>
            <a:spLocks noGrp="1"/>
          </p:cNvSpPr>
          <p:nvPr>
            <p:ph type="body" sz="quarter" idx="3"/>
          </p:nvPr>
        </p:nvSpPr>
        <p:spPr>
          <a:xfrm>
            <a:off x="5436096" y="764705"/>
            <a:ext cx="3484771" cy="906016"/>
          </a:xfrm>
          <a:solidFill>
            <a:schemeClr val="accent4">
              <a:lumMod val="60000"/>
              <a:lumOff val="40000"/>
            </a:schemeClr>
          </a:solidFill>
        </p:spPr>
        <p:txBody>
          <a:bodyPr/>
          <a:lstStyle/>
          <a:p>
            <a:pPr algn="ctr"/>
            <a:r>
              <a:rPr lang="ru-RU" altLang="ru-RU"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Отрицательные стороны ипотеки</a:t>
            </a:r>
            <a:endParaRPr lang="ru-RU" alt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 name="Объект 5"/>
          <p:cNvSpPr>
            <a:spLocks noGrp="1"/>
          </p:cNvSpPr>
          <p:nvPr>
            <p:ph sz="quarter" idx="4"/>
          </p:nvPr>
        </p:nvSpPr>
        <p:spPr>
          <a:xfrm>
            <a:off x="4758573" y="2269140"/>
            <a:ext cx="4061899" cy="3903060"/>
          </a:xfrm>
          <a:ln/>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nSpc>
                <a:spcPct val="107000"/>
              </a:lnSpc>
              <a:spcBef>
                <a:spcPct val="0"/>
              </a:spcBef>
              <a:spcAft>
                <a:spcPts val="800"/>
              </a:spcAft>
              <a:buNone/>
            </a:pP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"переплата" за приобретенную квартиру</a:t>
            </a:r>
            <a:r>
              <a:rPr lang="ru-RU" altLang="ru-RU" dirty="0">
                <a:solidFill>
                  <a:srgbClr val="000066"/>
                </a:solidFill>
                <a:latin typeface="Calibri" panose="020F0502020204030204" pitchFamily="34" charset="0"/>
                <a:ea typeface="Calibri" panose="020F0502020204030204" pitchFamily="34" charset="0"/>
                <a:cs typeface="Times New Roman" panose="02020603050405020304" pitchFamily="18" charset="0"/>
              </a:rPr>
              <a:t>.</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t>Зачастую она может достигать более 100% стоимости жилья.  </a:t>
            </a:r>
          </a:p>
          <a:p>
            <a:pPr>
              <a:lnSpc>
                <a:spcPct val="107000"/>
              </a:lnSpc>
              <a:spcBef>
                <a:spcPct val="0"/>
              </a:spcBef>
              <a:spcAft>
                <a:spcPts val="800"/>
              </a:spcAft>
              <a:buNone/>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суммы кредита ограничены</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t>(учитывают величину первоначального взноса и величину доходов подтвержденных справкой).</a:t>
            </a:r>
          </a:p>
          <a:p>
            <a:pPr>
              <a:lnSpc>
                <a:spcPct val="107000"/>
              </a:lnSpc>
              <a:spcBef>
                <a:spcPct val="0"/>
              </a:spcBef>
              <a:spcAft>
                <a:spcPts val="800"/>
              </a:spcAft>
              <a:buNone/>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банк может выдвинуть дополнительные требования к заемщику</a:t>
            </a:r>
            <a:r>
              <a:rPr lang="ru-RU" alt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t>наличие регистрации, определенный стаж работы на одном месте, возможность предоставить поручителей.</a:t>
            </a:r>
          </a:p>
          <a:p>
            <a:endParaRPr lang="ru-RU" dirty="0"/>
          </a:p>
        </p:txBody>
      </p:sp>
      <p:sp>
        <p:nvSpPr>
          <p:cNvPr id="7" name="Номер слайда 6"/>
          <p:cNvSpPr>
            <a:spLocks noGrp="1"/>
          </p:cNvSpPr>
          <p:nvPr>
            <p:ph type="sldNum" sz="quarter" idx="12"/>
          </p:nvPr>
        </p:nvSpPr>
        <p:spPr/>
        <p:txBody>
          <a:bodyPr/>
          <a:lstStyle/>
          <a:p>
            <a:fld id="{5B56F29D-ACF0-455F-8E61-BFB663992D72}" type="slidenum">
              <a:rPr lang="ru-RU" smtClean="0"/>
              <a:pPr/>
              <a:t>24</a:t>
            </a:fld>
            <a:endParaRPr lang="ru-RU"/>
          </a:p>
        </p:txBody>
      </p:sp>
    </p:spTree>
    <p:extLst>
      <p:ext uri="{BB962C8B-B14F-4D97-AF65-F5344CB8AC3E}">
        <p14:creationId xmlns:p14="http://schemas.microsoft.com/office/powerpoint/2010/main" xmlns="" val="2764757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32656"/>
            <a:ext cx="7202776" cy="720080"/>
          </a:xfrm>
        </p:spPr>
        <p:txBody>
          <a:bodyPr>
            <a:normAutofit/>
          </a:bodyPr>
          <a:lstStyle/>
          <a:p>
            <a:pPr algn="ctr"/>
            <a:r>
              <a:rPr lang="ru-RU" b="1" dirty="0" smtClean="0">
                <a:solidFill>
                  <a:srgbClr val="002060"/>
                </a:solidFill>
              </a:rPr>
              <a:t>Автокредит</a:t>
            </a:r>
            <a:endParaRPr lang="ru-RU" b="1" dirty="0">
              <a:solidFill>
                <a:srgbClr val="002060"/>
              </a:solidFill>
            </a:endParaRPr>
          </a:p>
        </p:txBody>
      </p:sp>
      <p:sp>
        <p:nvSpPr>
          <p:cNvPr id="3" name="Объект 2"/>
          <p:cNvSpPr>
            <a:spLocks noGrp="1"/>
          </p:cNvSpPr>
          <p:nvPr>
            <p:ph idx="1"/>
          </p:nvPr>
        </p:nvSpPr>
        <p:spPr>
          <a:xfrm>
            <a:off x="755576" y="1268760"/>
            <a:ext cx="3816424" cy="4751040"/>
          </a:xfrm>
        </p:spPr>
        <p:txBody>
          <a:bodyPr/>
          <a:lstStyle/>
          <a:p>
            <a:pPr marL="0" indent="0">
              <a:buNone/>
            </a:pPr>
            <a:r>
              <a:rPr lang="ru-RU" sz="2400" b="1" dirty="0"/>
              <a:t>- кредит, выдаваемый банком на приобретение автомобилей, как новых, так и подержанных. Обычно выдается на срок от одного до пяти лет. </a:t>
            </a:r>
          </a:p>
          <a:p>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25</a:t>
            </a:fld>
            <a:endParaRPr lang="ru-RU"/>
          </a:p>
        </p:txBody>
      </p:sp>
      <p:sp>
        <p:nvSpPr>
          <p:cNvPr id="5" name="Прямоугольник 4"/>
          <p:cNvSpPr/>
          <p:nvPr/>
        </p:nvSpPr>
        <p:spPr>
          <a:xfrm>
            <a:off x="1547664" y="4437112"/>
            <a:ext cx="4572000" cy="2166875"/>
          </a:xfrm>
          <a:prstGeom prst="rect">
            <a:avLst/>
          </a:prstGeom>
        </p:spPr>
        <p:txBody>
          <a:bodyPr>
            <a:spAutoFit/>
          </a:bodyPr>
          <a:lstStyle/>
          <a:p>
            <a:pPr>
              <a:lnSpc>
                <a:spcPct val="107000"/>
              </a:lnSpc>
              <a:spcBef>
                <a:spcPct val="0"/>
              </a:spcBef>
            </a:pPr>
            <a:r>
              <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Особенностью кредита является залог, которым выступает приобретаемое транспортное средство.</a:t>
            </a:r>
          </a:p>
          <a:p>
            <a:pPr>
              <a:lnSpc>
                <a:spcPct val="107000"/>
              </a:lnSpc>
              <a:spcBef>
                <a:spcPct val="0"/>
              </a:spcBef>
            </a:pPr>
            <a:endParaRPr lang="ru-RU" altLang="ru-RU" b="1"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pPr>
            <a:r>
              <a:rPr lang="ru-RU" alt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dirty="0">
                <a:latin typeface="Calibri" panose="020F0502020204030204" pitchFamily="34" charset="0"/>
                <a:ea typeface="Calibri" panose="020F0502020204030204" pitchFamily="34" charset="0"/>
                <a:cs typeface="Times New Roman" panose="02020603050405020304" pitchFamily="18" charset="0"/>
              </a:rPr>
              <a:t>Это дает покупателю возможность купить машину с первоначальным взносом или вообще без него.</a:t>
            </a:r>
          </a:p>
        </p:txBody>
      </p:sp>
      <p:pic>
        <p:nvPicPr>
          <p:cNvPr id="6" name="Picture 3" descr="C:\Documents and Settings\Admin\Рабочий стол\3.jpeg"/>
          <p:cNvPicPr>
            <a:picLocks noChangeAspect="1" noChangeArrowheads="1"/>
          </p:cNvPicPr>
          <p:nvPr/>
        </p:nvPicPr>
        <p:blipFill>
          <a:blip r:embed="rId2"/>
          <a:srcRect/>
          <a:stretch>
            <a:fillRect/>
          </a:stretch>
        </p:blipFill>
        <p:spPr bwMode="auto">
          <a:xfrm>
            <a:off x="4720094" y="1100124"/>
            <a:ext cx="3131541" cy="2230036"/>
          </a:xfrm>
          <a:prstGeom prst="rect">
            <a:avLst/>
          </a:prstGeom>
          <a:ln>
            <a:noFill/>
          </a:ln>
          <a:effectLst>
            <a:outerShdw blurRad="292100" dist="139700" dir="2700000" algn="tl" rotWithShape="0">
              <a:srgbClr val="333333">
                <a:alpha val="65000"/>
              </a:srgbClr>
            </a:outerShdw>
          </a:effectLst>
        </p:spPr>
      </p:pic>
      <p:pic>
        <p:nvPicPr>
          <p:cNvPr id="7" name="Picture 20" descr="Картинки по запросу малолитражка"/>
          <p:cNvPicPr>
            <a:picLocks noChangeAspect="1" noChangeArrowheads="1"/>
          </p:cNvPicPr>
          <p:nvPr/>
        </p:nvPicPr>
        <p:blipFill>
          <a:blip r:embed="rId3" cstate="print"/>
          <a:srcRect/>
          <a:stretch>
            <a:fillRect/>
          </a:stretch>
        </p:blipFill>
        <p:spPr bwMode="auto">
          <a:xfrm>
            <a:off x="6119664" y="3795937"/>
            <a:ext cx="2935606" cy="1910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31862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16632"/>
            <a:ext cx="7202776" cy="216024"/>
          </a:xfrm>
        </p:spPr>
        <p:txBody>
          <a:bodyPr>
            <a:normAutofit fontScale="90000"/>
          </a:bodyPr>
          <a:lstStyle/>
          <a:p>
            <a:endParaRPr lang="ru-RU" dirty="0"/>
          </a:p>
        </p:txBody>
      </p:sp>
      <p:sp>
        <p:nvSpPr>
          <p:cNvPr id="3" name="Текст 2"/>
          <p:cNvSpPr>
            <a:spLocks noGrp="1"/>
          </p:cNvSpPr>
          <p:nvPr>
            <p:ph type="body" idx="1"/>
          </p:nvPr>
        </p:nvSpPr>
        <p:spPr>
          <a:xfrm>
            <a:off x="655181" y="306961"/>
            <a:ext cx="3484771" cy="1050032"/>
          </a:xfrm>
          <a:solidFill>
            <a:schemeClr val="accent2">
              <a:lumMod val="60000"/>
              <a:lumOff val="40000"/>
            </a:schemeClr>
          </a:solidFill>
        </p:spPr>
        <p:txBody>
          <a:bodyPr/>
          <a:lstStyle/>
          <a:p>
            <a:pPr algn="ctr"/>
            <a:r>
              <a:rPr lang="ru-RU" alt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Плюсы автокредита</a:t>
            </a:r>
            <a:endPar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p:cNvSpPr>
            <a:spLocks noGrp="1"/>
          </p:cNvSpPr>
          <p:nvPr>
            <p:ph sz="half" idx="2"/>
          </p:nvPr>
        </p:nvSpPr>
        <p:spPr>
          <a:xfrm>
            <a:off x="179512" y="1666988"/>
            <a:ext cx="3960440" cy="4456411"/>
          </a:xfrm>
        </p:spPr>
        <p:style>
          <a:lnRef idx="1">
            <a:schemeClr val="accent4"/>
          </a:lnRef>
          <a:fillRef idx="2">
            <a:schemeClr val="accent4"/>
          </a:fillRef>
          <a:effectRef idx="1">
            <a:schemeClr val="accent4"/>
          </a:effectRef>
          <a:fontRef idx="minor">
            <a:schemeClr val="dk1"/>
          </a:fontRef>
        </p:style>
        <p:txBody>
          <a:bodyPr>
            <a:noAutofit/>
          </a:bodyPr>
          <a:lstStyle/>
          <a:p>
            <a:pPr>
              <a:lnSpc>
                <a:spcPct val="107000"/>
              </a:lnSpc>
              <a:spcBef>
                <a:spcPct val="0"/>
              </a:spcBef>
              <a:spcAft>
                <a:spcPts val="800"/>
              </a:spcAft>
              <a:buNone/>
            </a:pPr>
            <a:r>
              <a:rPr lang="ru-RU" altLang="ru-RU"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Возможность купить машину в короткий срок</a:t>
            </a:r>
            <a:r>
              <a:rPr lang="ru-RU" altLang="ru-RU"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Главное, чтобы текущих доходов хватало на погашение полученного автокредита. </a:t>
            </a:r>
          </a:p>
          <a:p>
            <a:pPr>
              <a:lnSpc>
                <a:spcPct val="107000"/>
              </a:lnSpc>
              <a:spcBef>
                <a:spcPct val="0"/>
              </a:spcBef>
              <a:spcAft>
                <a:spcPts val="800"/>
              </a:spcAft>
              <a:buNone/>
            </a:pPr>
            <a:r>
              <a:rPr lang="ru-RU" altLang="ru-RU"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Льготное автокредитование</a:t>
            </a:r>
            <a:r>
              <a:rPr lang="ru-RU" altLang="ru-R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Государство стимулирует покупку машин, произведенных на территории России путем компенсации части процентов по кредиту. Максимальная цена машины ограничена 750 тыс. руб.</a:t>
            </a:r>
          </a:p>
          <a:p>
            <a:pPr>
              <a:lnSpc>
                <a:spcPct val="107000"/>
              </a:lnSpc>
              <a:spcBef>
                <a:spcPct val="0"/>
              </a:spcBef>
              <a:spcAft>
                <a:spcPts val="800"/>
              </a:spcAft>
              <a:buNone/>
            </a:pPr>
            <a:r>
              <a:rPr lang="ru-RU" altLang="ru-RU"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6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Большой период выплат</a:t>
            </a:r>
            <a:r>
              <a:rPr lang="ru-RU" altLang="ru-R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на срок от 1 до 5 лет). Если выбрать большой срок, то ежемесячные платежи окажутся несущественными – это может быть удобным. </a:t>
            </a:r>
            <a:r>
              <a:rPr lang="ru-RU" altLang="ru-RU"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Однако в таком случае возрастает общая стоимость кредита.</a:t>
            </a:r>
          </a:p>
          <a:p>
            <a:pPr>
              <a:lnSpc>
                <a:spcPct val="107000"/>
              </a:lnSpc>
              <a:spcBef>
                <a:spcPct val="0"/>
              </a:spcBef>
              <a:spcAft>
                <a:spcPts val="800"/>
              </a:spcAft>
              <a:buFontTx/>
              <a:buChar char="-"/>
            </a:pPr>
            <a:endParaRPr lang="ru-RU" altLang="ru-RU" sz="15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Текст 4"/>
          <p:cNvSpPr>
            <a:spLocks noGrp="1"/>
          </p:cNvSpPr>
          <p:nvPr>
            <p:ph type="body" sz="quarter" idx="3"/>
          </p:nvPr>
        </p:nvSpPr>
        <p:spPr>
          <a:xfrm>
            <a:off x="5436096" y="764705"/>
            <a:ext cx="3484771" cy="906016"/>
          </a:xfrm>
          <a:solidFill>
            <a:schemeClr val="accent4">
              <a:lumMod val="60000"/>
              <a:lumOff val="40000"/>
            </a:schemeClr>
          </a:solidFill>
        </p:spPr>
        <p:txBody>
          <a:bodyPr/>
          <a:lstStyle/>
          <a:p>
            <a:pPr algn="ctr"/>
            <a:r>
              <a:rPr lang="ru-RU" alt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Минусы автокредита</a:t>
            </a:r>
            <a:endParaRPr lang="ru-RU" alt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 name="Объект 5"/>
          <p:cNvSpPr>
            <a:spLocks noGrp="1"/>
          </p:cNvSpPr>
          <p:nvPr>
            <p:ph sz="quarter" idx="4"/>
          </p:nvPr>
        </p:nvSpPr>
        <p:spPr>
          <a:xfrm>
            <a:off x="4758573" y="1988840"/>
            <a:ext cx="4061899" cy="4183360"/>
          </a:xfrm>
          <a:ln/>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nSpc>
                <a:spcPct val="107000"/>
              </a:lnSpc>
              <a:spcBef>
                <a:spcPct val="0"/>
              </a:spcBef>
              <a:spcAft>
                <a:spcPts val="800"/>
              </a:spcAft>
              <a:buNone/>
            </a:pP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Жесткие требования к заёмщикам.</a:t>
            </a: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Автокредит не дают молодёжи и пенсионерам, обладателям плохих кредитных историй, отработавшим на текущем месте работы меньше трёх месяцев и т.д.  </a:t>
            </a:r>
          </a:p>
          <a:p>
            <a:pPr>
              <a:lnSpc>
                <a:spcPct val="107000"/>
              </a:lnSpc>
              <a:spcBef>
                <a:spcPct val="0"/>
              </a:spcBef>
              <a:spcAft>
                <a:spcPts val="800"/>
              </a:spcAft>
              <a:buNone/>
            </a:pP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Автомобиль становится залогом.</a:t>
            </a: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Это означает, что вы имеете риск потерять купленную машину.</a:t>
            </a:r>
          </a:p>
          <a:p>
            <a:pPr>
              <a:lnSpc>
                <a:spcPct val="107000"/>
              </a:lnSpc>
              <a:spcBef>
                <a:spcPct val="0"/>
              </a:spcBef>
              <a:spcAft>
                <a:spcPts val="800"/>
              </a:spcAft>
              <a:buNone/>
            </a:pP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Автострахование.</a:t>
            </a: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(полис КАСКО, что увеличивает расходы примерно на 10%). Иногда существует возможность и не приобретать данную страховку, но тогда дороже окажется кредит.</a:t>
            </a:r>
          </a:p>
          <a:p>
            <a:pPr>
              <a:lnSpc>
                <a:spcPct val="107000"/>
              </a:lnSpc>
              <a:spcBef>
                <a:spcPct val="0"/>
              </a:spcBef>
              <a:spcAft>
                <a:spcPts val="800"/>
              </a:spcAft>
              <a:buNone/>
            </a:pP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ru-RU" altLang="ru-RU" sz="1800" b="1" dirty="0">
                <a:solidFill>
                  <a:srgbClr val="000066"/>
                </a:solidFill>
                <a:latin typeface="Calibri" panose="020F0502020204030204" pitchFamily="34" charset="0"/>
                <a:ea typeface="Calibri" panose="020F0502020204030204" pitchFamily="34" charset="0"/>
                <a:cs typeface="Times New Roman" panose="02020603050405020304" pitchFamily="18" charset="0"/>
              </a:rPr>
              <a:t>Первоначальный взнос.</a:t>
            </a:r>
            <a:r>
              <a:rPr lang="ru-RU" altLang="ru-RU"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u-RU" altLang="ru-R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( 10-30% от стоимости автомобиля). </a:t>
            </a:r>
          </a:p>
        </p:txBody>
      </p:sp>
      <p:sp>
        <p:nvSpPr>
          <p:cNvPr id="7" name="Номер слайда 6"/>
          <p:cNvSpPr>
            <a:spLocks noGrp="1"/>
          </p:cNvSpPr>
          <p:nvPr>
            <p:ph type="sldNum" sz="quarter" idx="12"/>
          </p:nvPr>
        </p:nvSpPr>
        <p:spPr/>
        <p:txBody>
          <a:bodyPr/>
          <a:lstStyle/>
          <a:p>
            <a:fld id="{5B56F29D-ACF0-455F-8E61-BFB663992D72}" type="slidenum">
              <a:rPr lang="ru-RU" smtClean="0"/>
              <a:pPr/>
              <a:t>26</a:t>
            </a:fld>
            <a:endParaRPr lang="ru-RU"/>
          </a:p>
        </p:txBody>
      </p:sp>
    </p:spTree>
    <p:extLst>
      <p:ext uri="{BB962C8B-B14F-4D97-AF65-F5344CB8AC3E}">
        <p14:creationId xmlns:p14="http://schemas.microsoft.com/office/powerpoint/2010/main" xmlns="" val="3372899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sz="half" idx="1"/>
          </p:nvPr>
        </p:nvSpPr>
        <p:spPr>
          <a:xfrm>
            <a:off x="214313" y="500063"/>
            <a:ext cx="4429125" cy="5595937"/>
          </a:xfrm>
        </p:spPr>
        <p:txBody>
          <a:bodyPr>
            <a:normAutofit/>
          </a:bodyPr>
          <a:lstStyle/>
          <a:p>
            <a:pPr marL="548640" indent="-411480" eaLnBrk="1" fontAlgn="auto" hangingPunct="1">
              <a:spcAft>
                <a:spcPts val="0"/>
              </a:spcAft>
              <a:buClr>
                <a:schemeClr val="tx1">
                  <a:shade val="95000"/>
                </a:schemeClr>
              </a:buClr>
              <a:buFont typeface="Wingdings 2"/>
              <a:buNone/>
              <a:defRPr/>
            </a:pPr>
            <a:r>
              <a:rPr lang="ru-RU" sz="3600" b="1" dirty="0" smtClean="0">
                <a:solidFill>
                  <a:srgbClr val="002060"/>
                </a:solidFill>
              </a:rPr>
              <a:t>Бизнес кредит</a:t>
            </a:r>
          </a:p>
          <a:p>
            <a:pPr marL="548640" indent="-411480" eaLnBrk="1" fontAlgn="auto" hangingPunct="1">
              <a:spcAft>
                <a:spcPts val="0"/>
              </a:spcAft>
              <a:buClr>
                <a:schemeClr val="tx1">
                  <a:shade val="95000"/>
                </a:schemeClr>
              </a:buClr>
              <a:buFontTx/>
              <a:buNone/>
              <a:defRPr/>
            </a:pPr>
            <a:r>
              <a:rPr lang="ru-RU" sz="2400" b="1" dirty="0" smtClean="0"/>
              <a:t>-кредит для поддержки малого и среднего бизнеса.</a:t>
            </a:r>
          </a:p>
          <a:p>
            <a:pPr marL="548640" indent="-411480" eaLnBrk="1" fontAlgn="auto" hangingPunct="1">
              <a:spcAft>
                <a:spcPts val="0"/>
              </a:spcAft>
              <a:buClr>
                <a:schemeClr val="tx1">
                  <a:shade val="95000"/>
                </a:schemeClr>
              </a:buClr>
              <a:buFontTx/>
              <a:buNone/>
              <a:defRPr/>
            </a:pPr>
            <a:r>
              <a:rPr lang="ru-RU" sz="2400" b="1" dirty="0" smtClean="0"/>
              <a:t>Для оформления бизнес кредита владельцу компании придется внести имущественный залог. Срок кредитования составляет от 2 до 5 </a:t>
            </a:r>
            <a:r>
              <a:rPr lang="ru-RU" sz="2800" b="1" dirty="0" smtClean="0"/>
              <a:t>лет.</a:t>
            </a:r>
          </a:p>
          <a:p>
            <a:pPr marL="548640" indent="-411480" eaLnBrk="1" fontAlgn="auto" hangingPunct="1">
              <a:spcAft>
                <a:spcPts val="0"/>
              </a:spcAft>
              <a:buClr>
                <a:schemeClr val="tx1">
                  <a:shade val="95000"/>
                </a:schemeClr>
              </a:buClr>
              <a:buFontTx/>
              <a:buNone/>
              <a:defRPr/>
            </a:pPr>
            <a:endParaRPr lang="ru-RU" dirty="0" smtClean="0"/>
          </a:p>
          <a:p>
            <a:pPr marL="548640" indent="-411480" eaLnBrk="1" fontAlgn="auto" hangingPunct="1">
              <a:spcAft>
                <a:spcPts val="0"/>
              </a:spcAft>
              <a:buClr>
                <a:schemeClr val="tx1">
                  <a:shade val="95000"/>
                </a:schemeClr>
              </a:buClr>
              <a:buFontTx/>
              <a:buNone/>
              <a:defRPr/>
            </a:pPr>
            <a:endParaRPr lang="ru-RU" dirty="0" smtClean="0"/>
          </a:p>
        </p:txBody>
      </p:sp>
      <p:pic>
        <p:nvPicPr>
          <p:cNvPr id="58371" name="Picture 3" descr="C:\Documents and Settings\Admin\Рабочий стол\5.jpeg"/>
          <p:cNvPicPr>
            <a:picLocks noChangeAspect="1" noChangeArrowheads="1"/>
          </p:cNvPicPr>
          <p:nvPr/>
        </p:nvPicPr>
        <p:blipFill>
          <a:blip r:embed="rId2"/>
          <a:srcRect/>
          <a:stretch>
            <a:fillRect/>
          </a:stretch>
        </p:blipFill>
        <p:spPr bwMode="auto">
          <a:xfrm>
            <a:off x="6516216" y="1000108"/>
            <a:ext cx="1984874" cy="2620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Картинки по запросу картинки бизнес креди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7944" y="4288478"/>
            <a:ext cx="3621832" cy="1830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1382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 name="WordArt 266"/>
          <p:cNvSpPr>
            <a:spLocks noChangeArrowheads="1" noChangeShapeType="1" noTextEdit="1"/>
          </p:cNvSpPr>
          <p:nvPr/>
        </p:nvSpPr>
        <p:spPr bwMode="auto">
          <a:xfrm>
            <a:off x="357188" y="0"/>
            <a:ext cx="8497887" cy="854075"/>
          </a:xfrm>
          <a:prstGeom prst="rect">
            <a:avLst/>
          </a:prstGeom>
        </p:spPr>
        <p:txBody>
          <a:bodyPr wrap="none" fromWordArt="1">
            <a:prstTxWarp prst="textPlain">
              <a:avLst>
                <a:gd name="adj" fmla="val 50000"/>
              </a:avLst>
            </a:prstTxWarp>
          </a:bodyPr>
          <a:lstStyle/>
          <a:p>
            <a:pPr algn="ctr"/>
            <a:endParaRPr lang="ru-RU" sz="3600" b="1" kern="10">
              <a:ln w="9525">
                <a:solidFill>
                  <a:srgbClr val="FFCC00"/>
                </a:solidFill>
                <a:round/>
                <a:headEnd/>
                <a:tailEnd/>
              </a:ln>
              <a:solidFill>
                <a:srgbClr val="FFFF00"/>
              </a:solidFill>
              <a:latin typeface="Comic Sans MS" panose="030F0702030302020204" pitchFamily="66" charset="0"/>
            </a:endParaRPr>
          </a:p>
        </p:txBody>
      </p:sp>
      <p:sp>
        <p:nvSpPr>
          <p:cNvPr id="20483" name="Содержимое 5"/>
          <p:cNvSpPr>
            <a:spLocks noGrp="1"/>
          </p:cNvSpPr>
          <p:nvPr>
            <p:ph/>
          </p:nvPr>
        </p:nvSpPr>
        <p:spPr>
          <a:xfrm>
            <a:off x="3857625" y="-428625"/>
            <a:ext cx="5143500" cy="6500813"/>
          </a:xfrm>
        </p:spPr>
        <p:txBody>
          <a:bodyPr>
            <a:normAutofit lnSpcReduction="10000"/>
          </a:bodyPr>
          <a:lstStyle/>
          <a:p>
            <a:pPr marL="0" indent="723900" eaLnBrk="1" hangingPunct="1">
              <a:buFontTx/>
              <a:buNone/>
            </a:pPr>
            <a:endParaRPr lang="ru-RU" dirty="0" smtClean="0">
              <a:solidFill>
                <a:srgbClr val="FFFF00"/>
              </a:solidFill>
            </a:endParaRPr>
          </a:p>
          <a:p>
            <a:pPr marL="0" indent="723900">
              <a:buNone/>
            </a:pPr>
            <a:r>
              <a:rPr lang="ru-RU" sz="2800" dirty="0" smtClean="0"/>
              <a:t>Итак, предположим, банк выдал вам в кредит на 10 месяцев 200 000 руб., а ставка – 22% годовых. Сколько всего вы уплатите банку? И когда?</a:t>
            </a:r>
          </a:p>
          <a:p>
            <a:pPr marL="0" indent="723900" eaLnBrk="1" hangingPunct="1">
              <a:buFontTx/>
              <a:buNone/>
            </a:pPr>
            <a:r>
              <a:rPr lang="ru-RU" sz="2800" dirty="0" smtClean="0"/>
              <a:t>Понятно, банк не будет ждать 10 месяцев, пока вы вернете всю сумму с процентами сразу, – он предпочтет получать от своего кредита стабильные доходы на протяжении всего срока. Но как нам начислять проценты? </a:t>
            </a:r>
          </a:p>
        </p:txBody>
      </p:sp>
      <p:pic>
        <p:nvPicPr>
          <p:cNvPr id="14340" name="Picture 4" descr="aizk5"/>
          <p:cNvPicPr>
            <a:picLocks noChangeAspect="1" noChangeArrowheads="1"/>
          </p:cNvPicPr>
          <p:nvPr/>
        </p:nvPicPr>
        <p:blipFill>
          <a:blip r:embed="rId4"/>
          <a:srcRect/>
          <a:stretch>
            <a:fillRect/>
          </a:stretch>
        </p:blipFill>
        <p:spPr bwMode="auto">
          <a:xfrm>
            <a:off x="571500" y="1000125"/>
            <a:ext cx="307181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27002127"/>
      </p:ext>
    </p:extLst>
  </p:cSld>
  <p:clrMapOvr>
    <a:masterClrMapping/>
  </p:clrMapOvr>
  <p:transition spd="slow">
    <p:pull dir="lu"/>
    <p:sndAc>
      <p:stSnd>
        <p:snd r:embed="rId3"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nodePh="1">
                                  <p:stCondLst>
                                    <p:cond delay="0"/>
                                  </p:stCondLst>
                                  <p:endCondLst>
                                    <p:cond evt="begin" delay="0">
                                      <p:tn val="5"/>
                                    </p:cond>
                                  </p:endCondLst>
                                  <p:childTnLst>
                                    <p:set>
                                      <p:cBhvr>
                                        <p:cTn id="6" dur="1" fill="hold">
                                          <p:stCondLst>
                                            <p:cond delay="0"/>
                                          </p:stCondLst>
                                        </p:cTn>
                                        <p:tgtEl>
                                          <p:spTgt spid="11530"/>
                                        </p:tgtEl>
                                        <p:attrNameLst>
                                          <p:attrName>style.visibility</p:attrName>
                                        </p:attrNameLst>
                                      </p:cBhvr>
                                      <p:to>
                                        <p:strVal val="visible"/>
                                      </p:to>
                                    </p:set>
                                    <p:anim calcmode="lin" valueType="num">
                                      <p:cBhvr>
                                        <p:cTn id="7" dur="500" fill="hold"/>
                                        <p:tgtEl>
                                          <p:spTgt spid="11530"/>
                                        </p:tgtEl>
                                        <p:attrNameLst>
                                          <p:attrName>ppt_w</p:attrName>
                                        </p:attrNameLst>
                                      </p:cBhvr>
                                      <p:tavLst>
                                        <p:tav tm="0">
                                          <p:val>
                                            <p:fltVal val="0"/>
                                          </p:val>
                                        </p:tav>
                                        <p:tav tm="100000">
                                          <p:val>
                                            <p:strVal val="#ppt_w"/>
                                          </p:val>
                                        </p:tav>
                                      </p:tavLst>
                                    </p:anim>
                                    <p:anim calcmode="lin" valueType="num">
                                      <p:cBhvr>
                                        <p:cTn id="8" dur="500" fill="hold"/>
                                        <p:tgtEl>
                                          <p:spTgt spid="11530"/>
                                        </p:tgtEl>
                                        <p:attrNameLst>
                                          <p:attrName>ppt_h</p:attrName>
                                        </p:attrNameLst>
                                      </p:cBhvr>
                                      <p:tavLst>
                                        <p:tav tm="0">
                                          <p:val>
                                            <p:fltVal val="0"/>
                                          </p:val>
                                        </p:tav>
                                        <p:tav tm="100000">
                                          <p:val>
                                            <p:strVal val="#ppt_h"/>
                                          </p:val>
                                        </p:tav>
                                      </p:tavLst>
                                    </p:anim>
                                    <p:anim calcmode="lin" valueType="num">
                                      <p:cBhvr>
                                        <p:cTn id="9" dur="500" fill="hold"/>
                                        <p:tgtEl>
                                          <p:spTgt spid="1153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5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033713" y="26289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21507" name="Rectangle 6">
            <a:hlinkClick r:id="rId2"/>
          </p:cNvPr>
          <p:cNvSpPr>
            <a:spLocks noChangeArrowheads="1"/>
          </p:cNvSpPr>
          <p:nvPr/>
        </p:nvSpPr>
        <p:spPr bwMode="auto">
          <a:xfrm>
            <a:off x="3357563" y="31623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24580" name="Прямоугольник 3"/>
          <p:cNvSpPr>
            <a:spLocks noChangeArrowheads="1"/>
          </p:cNvSpPr>
          <p:nvPr/>
        </p:nvSpPr>
        <p:spPr bwMode="auto">
          <a:xfrm>
            <a:off x="500063" y="214313"/>
            <a:ext cx="8429625" cy="7429726"/>
          </a:xfrm>
          <a:prstGeom prst="rect">
            <a:avLst/>
          </a:prstGeom>
          <a:noFill/>
          <a:ln w="9525">
            <a:noFill/>
            <a:miter lim="800000"/>
            <a:headEnd/>
            <a:tailEnd/>
          </a:ln>
        </p:spPr>
        <p:txBody>
          <a:bodyPr>
            <a:spAutoFit/>
          </a:bodyPr>
          <a:lstStyle/>
          <a:p>
            <a:pPr indent="711200" algn="ctr">
              <a:lnSpc>
                <a:spcPct val="80000"/>
              </a:lnSpc>
              <a:defRPr/>
            </a:pPr>
            <a:r>
              <a:rPr lang="ru-RU" sz="3600" b="1" dirty="0">
                <a:solidFill>
                  <a:srgbClr val="002060"/>
                </a:solidFill>
              </a:rPr>
              <a:t>Вариант 1: справедливый </a:t>
            </a:r>
          </a:p>
          <a:p>
            <a:pPr indent="711200" algn="ctr">
              <a:lnSpc>
                <a:spcPct val="80000"/>
              </a:lnSpc>
              <a:defRPr/>
            </a:pPr>
            <a:r>
              <a:rPr lang="ru-RU" sz="3600" b="1" dirty="0">
                <a:solidFill>
                  <a:srgbClr val="002060"/>
                </a:solidFill>
              </a:rPr>
              <a:t>( самый распространенный).</a:t>
            </a:r>
            <a:endParaRPr lang="en-US" sz="3600" b="1" dirty="0">
              <a:solidFill>
                <a:srgbClr val="002060"/>
              </a:solidFill>
            </a:endParaRPr>
          </a:p>
          <a:p>
            <a:pPr indent="711200">
              <a:lnSpc>
                <a:spcPct val="80000"/>
              </a:lnSpc>
              <a:defRPr/>
            </a:pPr>
            <a:endParaRPr lang="ru-RU" sz="2400" b="1" i="1" u="sng" dirty="0">
              <a:solidFill>
                <a:srgbClr val="002060"/>
              </a:solidFill>
            </a:endParaRPr>
          </a:p>
          <a:p>
            <a:pPr indent="711200">
              <a:lnSpc>
                <a:spcPct val="80000"/>
              </a:lnSpc>
              <a:defRPr/>
            </a:pPr>
            <a:r>
              <a:rPr lang="ru-RU" sz="2400" i="1" dirty="0"/>
              <a:t>Самый простой путь </a:t>
            </a:r>
            <a:r>
              <a:rPr lang="ru-RU" sz="2400" dirty="0"/>
              <a:t>– равномерное погашение кредита с уплатой процентов на остаток задолженности – аналогично регулярному снятию процентов с банковского вклада. </a:t>
            </a:r>
          </a:p>
          <a:p>
            <a:pPr indent="711200">
              <a:lnSpc>
                <a:spcPct val="80000"/>
              </a:lnSpc>
              <a:defRPr/>
            </a:pPr>
            <a:r>
              <a:rPr lang="ru-RU" sz="2400" dirty="0"/>
              <a:t>В конце первого месяца мы вернем 24400 руб.</a:t>
            </a:r>
            <a:r>
              <a:rPr lang="ru-RU" sz="2400" dirty="0" smtClean="0"/>
              <a:t> </a:t>
            </a:r>
            <a:r>
              <a:rPr lang="ru-RU" sz="2400" dirty="0"/>
              <a:t>= 20000 руб.</a:t>
            </a:r>
            <a:r>
              <a:rPr lang="ru-RU" sz="2400" dirty="0" smtClean="0"/>
              <a:t> </a:t>
            </a:r>
            <a:r>
              <a:rPr lang="ru-RU" sz="2400" dirty="0"/>
              <a:t>(1/10 суммы) + 4400 руб.</a:t>
            </a:r>
            <a:r>
              <a:rPr lang="ru-RU" sz="2400" dirty="0" smtClean="0"/>
              <a:t> </a:t>
            </a:r>
            <a:r>
              <a:rPr lang="ru-RU" sz="2400" dirty="0"/>
              <a:t>(22% годовых), и сумма долга уменьшится до 175600 руб.</a:t>
            </a:r>
            <a:r>
              <a:rPr lang="ru-RU" sz="2400" dirty="0" smtClean="0"/>
              <a:t>. </a:t>
            </a:r>
            <a:endParaRPr lang="ru-RU" sz="2400" dirty="0"/>
          </a:p>
          <a:p>
            <a:pPr indent="711200">
              <a:lnSpc>
                <a:spcPct val="80000"/>
              </a:lnSpc>
              <a:defRPr/>
            </a:pPr>
            <a:r>
              <a:rPr lang="ru-RU" sz="2400" dirty="0"/>
              <a:t> В конце второго месяца платим 23863 руб.</a:t>
            </a:r>
            <a:r>
              <a:rPr lang="ru-RU" sz="2400" dirty="0" smtClean="0"/>
              <a:t> </a:t>
            </a:r>
            <a:r>
              <a:rPr lang="ru-RU" sz="2400" dirty="0"/>
              <a:t>= 20000 руб.</a:t>
            </a:r>
            <a:r>
              <a:rPr lang="ru-RU" sz="2400" dirty="0" smtClean="0"/>
              <a:t> </a:t>
            </a:r>
            <a:r>
              <a:rPr lang="ru-RU" sz="2400" dirty="0"/>
              <a:t>(1/10 суммы) + 3863 руб.</a:t>
            </a:r>
            <a:r>
              <a:rPr lang="ru-RU" sz="2400" dirty="0" smtClean="0"/>
              <a:t> </a:t>
            </a:r>
            <a:r>
              <a:rPr lang="ru-RU" sz="2400" dirty="0"/>
              <a:t>(22% годовых, сумма долга –151737 руб.</a:t>
            </a:r>
            <a:r>
              <a:rPr lang="ru-RU" sz="2400" dirty="0" smtClean="0"/>
              <a:t> </a:t>
            </a:r>
            <a:r>
              <a:rPr lang="ru-RU" sz="2400" dirty="0"/>
              <a:t>и так далее). </a:t>
            </a:r>
          </a:p>
          <a:p>
            <a:pPr indent="711200">
              <a:lnSpc>
                <a:spcPct val="80000"/>
              </a:lnSpc>
              <a:defRPr/>
            </a:pPr>
            <a:r>
              <a:rPr lang="ru-RU" sz="2400" dirty="0"/>
              <a:t>Общая сумма выплат снижалась бы в каждом месяце.</a:t>
            </a:r>
            <a:endParaRPr lang="en-US" sz="2400" dirty="0"/>
          </a:p>
          <a:p>
            <a:pPr indent="711200">
              <a:lnSpc>
                <a:spcPct val="80000"/>
              </a:lnSpc>
              <a:defRPr/>
            </a:pPr>
            <a:endParaRPr lang="ru-RU" sz="2400" dirty="0"/>
          </a:p>
          <a:p>
            <a:pPr indent="711200">
              <a:lnSpc>
                <a:spcPct val="80000"/>
              </a:lnSpc>
              <a:defRPr/>
            </a:pPr>
            <a:r>
              <a:rPr lang="ru-RU" sz="2400" b="1" i="1" u="sng" dirty="0"/>
              <a:t>Итого: </a:t>
            </a:r>
            <a:r>
              <a:rPr lang="ru-RU" sz="2400" b="1" i="1" dirty="0"/>
              <a:t>общая сумма выплат составит </a:t>
            </a:r>
            <a:r>
              <a:rPr lang="ru-RU" sz="2400" b="1" i="1" dirty="0" smtClean="0"/>
              <a:t>244 000 </a:t>
            </a:r>
            <a:r>
              <a:rPr lang="ru-RU" sz="2400" dirty="0"/>
              <a:t>руб.</a:t>
            </a:r>
            <a:r>
              <a:rPr lang="ru-RU" sz="2400" b="1" i="1" dirty="0" smtClean="0"/>
              <a:t>.</a:t>
            </a:r>
            <a:endParaRPr lang="en-US" sz="2400" b="1" i="1" dirty="0"/>
          </a:p>
          <a:p>
            <a:pPr indent="711200">
              <a:lnSpc>
                <a:spcPct val="80000"/>
              </a:lnSpc>
              <a:defRPr/>
            </a:pPr>
            <a:endParaRPr lang="en-US" sz="2800" b="1" i="1" dirty="0">
              <a:solidFill>
                <a:srgbClr val="5D1333"/>
              </a:solidFill>
            </a:endParaRPr>
          </a:p>
          <a:p>
            <a:pPr indent="711200">
              <a:lnSpc>
                <a:spcPct val="80000"/>
              </a:lnSpc>
              <a:defRPr/>
            </a:pPr>
            <a:endParaRPr lang="en-US" sz="2800" b="1" i="1" dirty="0">
              <a:solidFill>
                <a:srgbClr val="FFFF00"/>
              </a:solidFill>
            </a:endParaRPr>
          </a:p>
          <a:p>
            <a:pPr indent="711200">
              <a:lnSpc>
                <a:spcPct val="80000"/>
              </a:lnSpc>
              <a:defRPr/>
            </a:pPr>
            <a:endParaRPr lang="en-US" sz="2800" b="1" i="1" dirty="0">
              <a:solidFill>
                <a:srgbClr val="FFFF00"/>
              </a:solidFill>
            </a:endParaRPr>
          </a:p>
          <a:p>
            <a:pPr indent="711200">
              <a:lnSpc>
                <a:spcPct val="80000"/>
              </a:lnSpc>
              <a:defRPr/>
            </a:pPr>
            <a:endParaRPr lang="en-US" sz="2800" b="1" i="1" dirty="0">
              <a:solidFill>
                <a:srgbClr val="FFFF00"/>
              </a:solidFill>
            </a:endParaRPr>
          </a:p>
          <a:p>
            <a:pPr indent="711200">
              <a:lnSpc>
                <a:spcPct val="80000"/>
              </a:lnSpc>
              <a:defRPr/>
            </a:pPr>
            <a:endParaRPr lang="ru-RU" sz="2800" b="1" i="1" dirty="0">
              <a:solidFill>
                <a:srgbClr val="FFFF00"/>
              </a:solidFill>
            </a:endParaRPr>
          </a:p>
        </p:txBody>
      </p:sp>
    </p:spTree>
    <p:extLst>
      <p:ext uri="{BB962C8B-B14F-4D97-AF65-F5344CB8AC3E}">
        <p14:creationId xmlns:p14="http://schemas.microsoft.com/office/powerpoint/2010/main" xmlns="" val="1323211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xmlns=""/>
              </a:ext>
            </a:extLst>
          </a:blip>
          <a:srcRect/>
          <a:stretch/>
        </p:blipFill>
        <p:spPr>
          <a:xfrm>
            <a:off x="0" y="0"/>
            <a:ext cx="9144000" cy="6858000"/>
          </a:xfrm>
          <a:prstGeom prst="rect">
            <a:avLst/>
          </a:prstGeom>
          <a:solidFill>
            <a:schemeClr val="accent2">
              <a:alpha val="83000"/>
            </a:schemeClr>
          </a:solidFill>
        </p:spPr>
      </p:pic>
      <p:sp>
        <p:nvSpPr>
          <p:cNvPr id="2" name="Заголовок 1"/>
          <p:cNvSpPr>
            <a:spLocks noGrp="1"/>
          </p:cNvSpPr>
          <p:nvPr>
            <p:ph type="ctrTitle"/>
          </p:nvPr>
        </p:nvSpPr>
        <p:spPr>
          <a:xfrm>
            <a:off x="1071538" y="1857364"/>
            <a:ext cx="7128792" cy="2209448"/>
          </a:xfrm>
        </p:spPr>
        <p:txBody>
          <a:bodyPr/>
          <a:lstStyle/>
          <a:p>
            <a:r>
              <a:rPr lang="ru-RU" dirty="0">
                <a:latin typeface="Candara" pitchFamily="34" charset="0"/>
              </a:rPr>
              <a:t>Кредиты и займы</a:t>
            </a:r>
          </a:p>
        </p:txBody>
      </p:sp>
      <p:sp>
        <p:nvSpPr>
          <p:cNvPr id="5" name="Прямоугольник 4"/>
          <p:cNvSpPr/>
          <p:nvPr/>
        </p:nvSpPr>
        <p:spPr>
          <a:xfrm>
            <a:off x="6270757" y="260153"/>
            <a:ext cx="2771800" cy="646331"/>
          </a:xfrm>
          <a:prstGeom prst="rect">
            <a:avLst/>
          </a:prstGeom>
        </p:spPr>
        <p:txBody>
          <a:bodyPr wrap="square">
            <a:spAutoFit/>
          </a:bodyPr>
          <a:lstStyle/>
          <a:p>
            <a:r>
              <a:rPr lang="ru-RU" i="1" dirty="0">
                <a:latin typeface="Candara" pitchFamily="34" charset="0"/>
              </a:rPr>
              <a:t>«Бесплатный сыр бывает</a:t>
            </a:r>
            <a:r>
              <a:rPr lang="en-US" i="1" dirty="0">
                <a:latin typeface="Candara" pitchFamily="34" charset="0"/>
              </a:rPr>
              <a:t/>
            </a:r>
            <a:br>
              <a:rPr lang="en-US" i="1" dirty="0">
                <a:latin typeface="Candara" pitchFamily="34" charset="0"/>
              </a:rPr>
            </a:br>
            <a:r>
              <a:rPr lang="ru-RU" i="1" dirty="0">
                <a:latin typeface="Candara" pitchFamily="34" charset="0"/>
              </a:rPr>
              <a:t>только в мышеловке»</a:t>
            </a:r>
            <a:endParaRPr lang="ru-RU" dirty="0"/>
          </a:p>
        </p:txBody>
      </p:sp>
      <p:sp>
        <p:nvSpPr>
          <p:cNvPr id="7" name="Номер слайда 6"/>
          <p:cNvSpPr>
            <a:spLocks noGrp="1"/>
          </p:cNvSpPr>
          <p:nvPr>
            <p:ph type="sldNum" sz="quarter" idx="12"/>
          </p:nvPr>
        </p:nvSpPr>
        <p:spPr/>
        <p:txBody>
          <a:bodyPr/>
          <a:lstStyle/>
          <a:p>
            <a:fld id="{CA15C064-DD44-4CAC-873E-2D1F54821676}" type="slidenum">
              <a:rPr kumimoji="0" lang="en-US" smtClean="0"/>
              <a:pPr/>
              <a:t>3</a:t>
            </a:fld>
            <a:endParaRPr kumimoji="0" lang="en-US" dirty="0"/>
          </a:p>
        </p:txBody>
      </p:sp>
    </p:spTree>
    <p:extLst>
      <p:ext uri="{BB962C8B-B14F-4D97-AF65-F5344CB8AC3E}">
        <p14:creationId xmlns:p14="http://schemas.microsoft.com/office/powerpoint/2010/main" xmlns="" val="847649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268084" y="404664"/>
            <a:ext cx="8858250" cy="6198620"/>
          </a:xfrm>
          <a:prstGeom prst="rect">
            <a:avLst/>
          </a:prstGeom>
          <a:noFill/>
          <a:ln w="9525">
            <a:noFill/>
            <a:miter lim="800000"/>
            <a:headEnd/>
            <a:tailEnd/>
          </a:ln>
        </p:spPr>
        <p:txBody>
          <a:bodyPr>
            <a:spAutoFit/>
          </a:bodyPr>
          <a:lstStyle/>
          <a:p>
            <a:pPr indent="623888" algn="ctr">
              <a:lnSpc>
                <a:spcPct val="80000"/>
              </a:lnSpc>
              <a:defRPr/>
            </a:pPr>
            <a:r>
              <a:rPr lang="ru-RU" sz="2800" b="1" dirty="0">
                <a:solidFill>
                  <a:srgbClr val="002060"/>
                </a:solidFill>
              </a:rPr>
              <a:t>Вариант 2: </a:t>
            </a:r>
          </a:p>
          <a:p>
            <a:pPr indent="623888" algn="ctr">
              <a:lnSpc>
                <a:spcPct val="80000"/>
              </a:lnSpc>
              <a:defRPr/>
            </a:pPr>
            <a:r>
              <a:rPr lang="ru-RU" sz="2800" b="1" dirty="0">
                <a:solidFill>
                  <a:srgbClr val="002060"/>
                </a:solidFill>
              </a:rPr>
              <a:t>простой, но грабительский ( чаще всего, это кредиты по акциям</a:t>
            </a:r>
            <a:r>
              <a:rPr lang="ru-RU" sz="2800" b="1" dirty="0" smtClean="0">
                <a:solidFill>
                  <a:srgbClr val="002060"/>
                </a:solidFill>
              </a:rPr>
              <a:t>).</a:t>
            </a:r>
          </a:p>
          <a:p>
            <a:pPr indent="623888" algn="ctr">
              <a:lnSpc>
                <a:spcPct val="80000"/>
              </a:lnSpc>
              <a:defRPr/>
            </a:pPr>
            <a:endParaRPr lang="ru-RU" sz="2800" dirty="0">
              <a:solidFill>
                <a:srgbClr val="002060"/>
              </a:solidFill>
            </a:endParaRPr>
          </a:p>
          <a:p>
            <a:pPr indent="623888">
              <a:lnSpc>
                <a:spcPct val="80000"/>
              </a:lnSpc>
              <a:defRPr/>
            </a:pPr>
            <a:r>
              <a:rPr lang="ru-RU" sz="2400" dirty="0"/>
              <a:t>Воспользовавшись неграмотностью заемщика, банк может предложить следующее: берем проценты за 10 месяцев (простые проценты – видите, мы нежадные!), прибавляем их к сумме основного долга: 200000 </a:t>
            </a:r>
            <a:r>
              <a:rPr lang="ru-RU" sz="2400" dirty="0" smtClean="0"/>
              <a:t>руб. </a:t>
            </a:r>
            <a:r>
              <a:rPr lang="ru-RU" sz="2400" dirty="0"/>
              <a:t>+ (0,1 * 200000 руб.</a:t>
            </a:r>
            <a:r>
              <a:rPr lang="ru-RU" sz="2400" dirty="0" smtClean="0"/>
              <a:t>) </a:t>
            </a:r>
            <a:r>
              <a:rPr lang="ru-RU" sz="2400" dirty="0"/>
              <a:t>* 10 = 400000 руб.</a:t>
            </a:r>
            <a:r>
              <a:rPr lang="ru-RU" sz="2400" dirty="0" smtClean="0"/>
              <a:t>. </a:t>
            </a:r>
            <a:r>
              <a:rPr lang="ru-RU" sz="2400" dirty="0"/>
              <a:t>Теперь делим все это на 10 месяцев – выходит по 40000 </a:t>
            </a:r>
            <a:r>
              <a:rPr lang="ru-RU" sz="2400" dirty="0" smtClean="0"/>
              <a:t>руб</a:t>
            </a:r>
            <a:r>
              <a:rPr lang="ru-RU" sz="2400" dirty="0"/>
              <a:t>. </a:t>
            </a:r>
            <a:r>
              <a:rPr lang="ru-RU" sz="2400" dirty="0" smtClean="0"/>
              <a:t>е </a:t>
            </a:r>
            <a:r>
              <a:rPr lang="ru-RU" sz="2400" dirty="0"/>
              <a:t>в месяц.  </a:t>
            </a:r>
          </a:p>
          <a:p>
            <a:pPr indent="623888">
              <a:lnSpc>
                <a:spcPct val="80000"/>
              </a:lnSpc>
              <a:defRPr/>
            </a:pPr>
            <a:r>
              <a:rPr lang="ru-RU" sz="2400" dirty="0"/>
              <a:t>По второму варианту </a:t>
            </a:r>
            <a:r>
              <a:rPr lang="ru-RU" sz="2400" b="1" i="1" u="sng" dirty="0"/>
              <a:t>мы платим проценты на всю сумму кредита в течение всего срока!</a:t>
            </a:r>
            <a:r>
              <a:rPr lang="ru-RU" sz="2400" dirty="0"/>
              <a:t> В том числе и на ту часть, которую давно вернули!</a:t>
            </a:r>
          </a:p>
          <a:p>
            <a:pPr indent="623888">
              <a:lnSpc>
                <a:spcPct val="80000"/>
              </a:lnSpc>
              <a:defRPr/>
            </a:pPr>
            <a:r>
              <a:rPr lang="ru-RU" sz="2400" dirty="0"/>
              <a:t>Это просто ростовщический подход, и в чистом виде он встречается редко – по крайней мере, у солидных банков. Но его варианты могут вам попасться и осложнить жизнь. </a:t>
            </a:r>
            <a:endParaRPr lang="ru-RU" sz="2400" b="1" i="1" u="sng" dirty="0"/>
          </a:p>
          <a:p>
            <a:pPr indent="623888">
              <a:lnSpc>
                <a:spcPct val="80000"/>
              </a:lnSpc>
              <a:defRPr/>
            </a:pPr>
            <a:r>
              <a:rPr lang="ru-RU" sz="2400" b="1" i="1" u="sng" dirty="0"/>
              <a:t>Сравните: </a:t>
            </a:r>
            <a:r>
              <a:rPr lang="ru-RU" sz="2400" b="1" i="1" dirty="0"/>
              <a:t>вы заплатите за весь период 400000 </a:t>
            </a:r>
            <a:r>
              <a:rPr lang="ru-RU" sz="2400" dirty="0"/>
              <a:t>руб.</a:t>
            </a:r>
            <a:r>
              <a:rPr lang="ru-RU" sz="2400" b="1" i="1" dirty="0" smtClean="0"/>
              <a:t>,</a:t>
            </a:r>
            <a:r>
              <a:rPr lang="ru-RU" sz="2400" dirty="0" smtClean="0"/>
              <a:t> </a:t>
            </a:r>
            <a:r>
              <a:rPr lang="ru-RU" sz="2400" dirty="0"/>
              <a:t>а в первом случае все расходы составят 244000 руб.</a:t>
            </a:r>
            <a:r>
              <a:rPr lang="ru-RU" sz="2400" dirty="0" smtClean="0"/>
              <a:t>! </a:t>
            </a:r>
            <a:endParaRPr lang="en-US" sz="2400" dirty="0"/>
          </a:p>
          <a:p>
            <a:pPr indent="623888">
              <a:lnSpc>
                <a:spcPct val="80000"/>
              </a:lnSpc>
              <a:defRPr/>
            </a:pPr>
            <a:endParaRPr lang="en-US" sz="2400" dirty="0"/>
          </a:p>
          <a:p>
            <a:pPr indent="623888">
              <a:lnSpc>
                <a:spcPct val="80000"/>
              </a:lnSpc>
              <a:defRPr/>
            </a:pPr>
            <a:endParaRPr lang="ru-RU" sz="2400" dirty="0"/>
          </a:p>
        </p:txBody>
      </p:sp>
    </p:spTree>
    <p:extLst>
      <p:ext uri="{BB962C8B-B14F-4D97-AF65-F5344CB8AC3E}">
        <p14:creationId xmlns:p14="http://schemas.microsoft.com/office/powerpoint/2010/main" xmlns="" val="803361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285750" y="357188"/>
            <a:ext cx="8572500" cy="7211205"/>
          </a:xfrm>
          <a:prstGeom prst="rect">
            <a:avLst/>
          </a:prstGeom>
          <a:noFill/>
          <a:ln w="9525">
            <a:noFill/>
            <a:miter lim="800000"/>
            <a:headEnd/>
            <a:tailEnd/>
          </a:ln>
        </p:spPr>
        <p:txBody>
          <a:bodyPr>
            <a:spAutoFit/>
          </a:bodyPr>
          <a:lstStyle/>
          <a:p>
            <a:pPr indent="723900" algn="ctr">
              <a:lnSpc>
                <a:spcPct val="90000"/>
              </a:lnSpc>
              <a:defRPr/>
            </a:pPr>
            <a:r>
              <a:rPr lang="ru-RU" sz="3200" b="1" dirty="0">
                <a:solidFill>
                  <a:srgbClr val="002060"/>
                </a:solidFill>
              </a:rPr>
              <a:t>Вариант 3: непростой.</a:t>
            </a:r>
          </a:p>
          <a:p>
            <a:pPr indent="723900">
              <a:lnSpc>
                <a:spcPct val="90000"/>
              </a:lnSpc>
              <a:defRPr/>
            </a:pPr>
            <a:endParaRPr lang="ru-RU" dirty="0">
              <a:solidFill>
                <a:srgbClr val="5D1333"/>
              </a:solidFill>
            </a:endParaRPr>
          </a:p>
          <a:p>
            <a:pPr indent="723900">
              <a:lnSpc>
                <a:spcPct val="90000"/>
              </a:lnSpc>
              <a:defRPr/>
            </a:pPr>
            <a:r>
              <a:rPr lang="ru-RU" sz="3200" dirty="0"/>
              <a:t>Эта  схема типична для западного банка.</a:t>
            </a:r>
          </a:p>
          <a:p>
            <a:pPr indent="723900">
              <a:lnSpc>
                <a:spcPct val="90000"/>
              </a:lnSpc>
              <a:defRPr/>
            </a:pPr>
            <a:r>
              <a:rPr lang="ru-RU" sz="3200" dirty="0"/>
              <a:t>При сумме кредита в те же 200000 </a:t>
            </a:r>
            <a:r>
              <a:rPr lang="ru-RU" sz="3200" dirty="0" smtClean="0"/>
              <a:t>рублей заемщик </a:t>
            </a:r>
            <a:r>
              <a:rPr lang="ru-RU" sz="3200" dirty="0"/>
              <a:t>погашает в течение 9 месяцев по 15000 </a:t>
            </a:r>
            <a:r>
              <a:rPr lang="ru-RU" sz="3200" dirty="0" smtClean="0"/>
              <a:t>рублей </a:t>
            </a:r>
            <a:r>
              <a:rPr lang="ru-RU" sz="3200" dirty="0"/>
              <a:t>(плюс проценты на остаток), а в последний месяц  платит последние 65000 рублей</a:t>
            </a:r>
            <a:r>
              <a:rPr lang="ru-RU" sz="3200" dirty="0" smtClean="0"/>
              <a:t> </a:t>
            </a:r>
            <a:r>
              <a:rPr lang="ru-RU" sz="3200" dirty="0"/>
              <a:t>(плюс годовые проценты по ним).</a:t>
            </a:r>
          </a:p>
          <a:p>
            <a:pPr indent="723900">
              <a:lnSpc>
                <a:spcPct val="90000"/>
              </a:lnSpc>
              <a:defRPr/>
            </a:pPr>
            <a:endParaRPr lang="ru-RU" sz="3200" dirty="0"/>
          </a:p>
          <a:p>
            <a:pPr indent="723900" algn="ctr">
              <a:lnSpc>
                <a:spcPct val="90000"/>
              </a:lnSpc>
              <a:defRPr/>
            </a:pPr>
            <a:r>
              <a:rPr lang="ru-RU" sz="3200" i="1" u="sng" dirty="0"/>
              <a:t>В итоге </a:t>
            </a:r>
            <a:r>
              <a:rPr lang="ru-RU" sz="3200" i="1" dirty="0"/>
              <a:t>получается </a:t>
            </a:r>
            <a:r>
              <a:rPr lang="ru-RU" sz="3200" i="1" dirty="0" smtClean="0"/>
              <a:t>332 500 </a:t>
            </a:r>
            <a:r>
              <a:rPr lang="ru-RU" sz="3200" dirty="0"/>
              <a:t>рублей</a:t>
            </a:r>
            <a:r>
              <a:rPr lang="ru-RU" sz="3200" i="1" dirty="0" smtClean="0"/>
              <a:t>.</a:t>
            </a:r>
            <a:endParaRPr lang="ru-RU" sz="3200" i="1" dirty="0"/>
          </a:p>
          <a:p>
            <a:pPr indent="723900">
              <a:lnSpc>
                <a:spcPct val="90000"/>
              </a:lnSpc>
              <a:defRPr/>
            </a:pPr>
            <a:endParaRPr lang="ru-RU" sz="3200" i="1" dirty="0">
              <a:solidFill>
                <a:srgbClr val="FFFF00"/>
              </a:solidFill>
            </a:endParaRPr>
          </a:p>
          <a:p>
            <a:pPr indent="723900">
              <a:lnSpc>
                <a:spcPct val="90000"/>
              </a:lnSpc>
              <a:defRPr/>
            </a:pPr>
            <a:endParaRPr lang="ru-RU" sz="2800" b="1" i="1" dirty="0">
              <a:solidFill>
                <a:srgbClr val="FFFF00"/>
              </a:solidFill>
            </a:endParaRPr>
          </a:p>
          <a:p>
            <a:pPr indent="723900">
              <a:lnSpc>
                <a:spcPct val="90000"/>
              </a:lnSpc>
              <a:defRPr/>
            </a:pPr>
            <a:endParaRPr lang="ru-RU" sz="2800" b="1" i="1" dirty="0">
              <a:solidFill>
                <a:srgbClr val="FFFF00"/>
              </a:solidFill>
            </a:endParaRPr>
          </a:p>
          <a:p>
            <a:pPr indent="723900">
              <a:lnSpc>
                <a:spcPct val="90000"/>
              </a:lnSpc>
              <a:defRPr/>
            </a:pPr>
            <a:endParaRPr lang="ru-RU" sz="2800" b="1" i="1" dirty="0">
              <a:solidFill>
                <a:srgbClr val="FFFF00"/>
              </a:solidFill>
            </a:endParaRPr>
          </a:p>
          <a:p>
            <a:pPr indent="723900">
              <a:lnSpc>
                <a:spcPct val="90000"/>
              </a:lnSpc>
              <a:defRPr/>
            </a:pPr>
            <a:endParaRPr lang="ru-RU" sz="2800" b="1" i="1" dirty="0">
              <a:solidFill>
                <a:srgbClr val="FFFF00"/>
              </a:solidFill>
            </a:endParaRPr>
          </a:p>
        </p:txBody>
      </p:sp>
    </p:spTree>
    <p:extLst>
      <p:ext uri="{BB962C8B-B14F-4D97-AF65-F5344CB8AC3E}">
        <p14:creationId xmlns:p14="http://schemas.microsoft.com/office/powerpoint/2010/main" xmlns="" val="506362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8654" y="186425"/>
            <a:ext cx="8093785" cy="1143000"/>
          </a:xfrm>
        </p:spPr>
        <p:txBody>
          <a:bodyPr/>
          <a:lstStyle/>
          <a:p>
            <a:pPr algn="r"/>
            <a:r>
              <a:rPr lang="ru-RU" sz="2200" b="1" dirty="0">
                <a:solidFill>
                  <a:srgbClr val="002060"/>
                </a:solidFill>
              </a:rPr>
              <a:t>Необходимо произвести расчеты по данному рекламному проспекту и определить сумму которую вы переплатите. </a:t>
            </a:r>
          </a:p>
        </p:txBody>
      </p:sp>
      <p:sp>
        <p:nvSpPr>
          <p:cNvPr id="16388" name="Rectangle 4"/>
          <p:cNvSpPr>
            <a:spLocks noGrp="1" noChangeArrowheads="1"/>
          </p:cNvSpPr>
          <p:nvPr>
            <p:ph type="body" idx="1"/>
          </p:nvPr>
        </p:nvSpPr>
        <p:spPr>
          <a:xfrm>
            <a:off x="323850" y="1557338"/>
            <a:ext cx="6264275" cy="5040312"/>
          </a:xfrm>
          <a:noFill/>
          <a:ln w="19050" cap="flat">
            <a:solidFill>
              <a:schemeClr val="accent2"/>
            </a:solidFill>
            <a:prstDash val="lgDashDotDot"/>
            <a:miter lim="800000"/>
            <a:headEnd/>
            <a:tailEnd/>
          </a:ln>
        </p:spPr>
        <p:txBody>
          <a:bodyPr>
            <a:normAutofit fontScale="85000" lnSpcReduction="10000"/>
          </a:bodyPr>
          <a:lstStyle/>
          <a:p>
            <a:pPr marL="0" indent="190500"/>
            <a:r>
              <a:rPr lang="ru-RU" sz="1300" dirty="0">
                <a:solidFill>
                  <a:srgbClr val="002060"/>
                </a:solidFill>
              </a:rPr>
              <a:t>Мобильный телефон </a:t>
            </a:r>
            <a:r>
              <a:rPr lang="ru-RU" sz="1300" dirty="0"/>
              <a:t>— </a:t>
            </a:r>
            <a:r>
              <a:rPr lang="ru-RU" sz="1300" dirty="0">
                <a:solidFill>
                  <a:srgbClr val="FF0000"/>
                </a:solidFill>
              </a:rPr>
              <a:t>важная деталь Вашего имиджа</a:t>
            </a:r>
            <a:r>
              <a:rPr lang="ru-RU" sz="1300" dirty="0"/>
              <a:t>. Теперь Вы можете позволить себе ультрамодный мобильный, ведь именно сейчас Банк Русский Стандарт предлагает Вам целевой кредит на покупку мобильного телефона сроком до 24 месяцев. Для оформления кредита Вам понадобятся только паспорт и 15 минут свободного времени.</a:t>
            </a:r>
          </a:p>
          <a:p>
            <a:pPr marL="0" indent="190500"/>
            <a:r>
              <a:rPr lang="ru-RU" sz="1300" b="1" dirty="0"/>
              <a:t>Сумма кредита: </a:t>
            </a:r>
            <a:r>
              <a:rPr lang="ru-RU" sz="1300" dirty="0"/>
              <a:t>от 3 до 150 тысяч рублей</a:t>
            </a:r>
          </a:p>
          <a:p>
            <a:pPr marL="0" indent="190500"/>
            <a:r>
              <a:rPr lang="ru-RU" sz="1300" b="1" dirty="0"/>
              <a:t>Срок кредита: </a:t>
            </a:r>
            <a:r>
              <a:rPr lang="ru-RU" sz="1300" dirty="0"/>
              <a:t>3, 6,12,18, 24 месяца на выбор</a:t>
            </a:r>
          </a:p>
          <a:p>
            <a:pPr marL="0" indent="190500"/>
            <a:r>
              <a:rPr lang="ru-RU" sz="1300" b="1" dirty="0"/>
              <a:t>Первоначальный взнос: </a:t>
            </a:r>
            <a:r>
              <a:rPr lang="ru-RU" sz="1300" dirty="0"/>
              <a:t>от 10% от стоимости товара</a:t>
            </a:r>
          </a:p>
          <a:p>
            <a:pPr marL="0" indent="190500"/>
            <a:r>
              <a:rPr lang="ru-RU" sz="1300" b="1" dirty="0"/>
              <a:t>Размер процентной ставки по кредиту: </a:t>
            </a:r>
            <a:r>
              <a:rPr lang="ru-RU" sz="1300" dirty="0"/>
              <a:t>29% годовых</a:t>
            </a:r>
          </a:p>
          <a:p>
            <a:pPr marL="0" indent="190500"/>
            <a:r>
              <a:rPr lang="ru-RU" sz="1300" b="1" dirty="0"/>
              <a:t>Комиссия за расчетное</a:t>
            </a:r>
            <a:r>
              <a:rPr lang="ru-RU" sz="1300" dirty="0"/>
              <a:t> </a:t>
            </a:r>
            <a:r>
              <a:rPr lang="ru-RU" sz="1300" b="1" dirty="0"/>
              <a:t>обслуживание: </a:t>
            </a:r>
            <a:r>
              <a:rPr lang="ru-RU" sz="1300" dirty="0"/>
              <a:t>1,9% ежемесячно от </a:t>
            </a:r>
            <a:endParaRPr lang="ru-RU" sz="1300" dirty="0" smtClean="0"/>
          </a:p>
          <a:p>
            <a:pPr marL="0" indent="0">
              <a:buNone/>
            </a:pPr>
            <a:r>
              <a:rPr lang="ru-RU" sz="1300" dirty="0" smtClean="0"/>
              <a:t>суммы </a:t>
            </a:r>
            <a:r>
              <a:rPr lang="ru-RU" sz="1300" dirty="0"/>
              <a:t>кредита</a:t>
            </a:r>
          </a:p>
          <a:p>
            <a:pPr marL="0" indent="190500"/>
            <a:r>
              <a:rPr lang="ru-RU" sz="1300" b="1" dirty="0"/>
              <a:t>Плата за досрочное погашение: </a:t>
            </a:r>
            <a:r>
              <a:rPr lang="ru-RU" sz="1300" dirty="0"/>
              <a:t>1,9% от суммы кредита</a:t>
            </a:r>
          </a:p>
          <a:p>
            <a:pPr marL="0" indent="190500"/>
            <a:r>
              <a:rPr lang="ru-RU" sz="1300" b="1" dirty="0"/>
              <a:t>И нужный имидж прямо сейчас!</a:t>
            </a:r>
          </a:p>
          <a:p>
            <a:pPr marL="0" indent="190500"/>
            <a:r>
              <a:rPr lang="ru-RU" sz="1300" dirty="0"/>
              <a:t>Как мобильный становится доступнее? Очень просто! Вы выбрали мобильный телефон за 6 000 рублей. Вы оплачиваете первоначальный взнос 600 рублей, забираете мобильный и постепенно выплачиваете его стоимость небольшими частями. При сроке кредита 12 месяцев размер ежемесячной выплаты будет равен 630 рублей. Какой бы модный мобильный Вы ни предпочли, Вы можете воспользоваться нашим кредитом.</a:t>
            </a:r>
          </a:p>
          <a:p>
            <a:pPr marL="0" indent="190500"/>
            <a:r>
              <a:rPr lang="ru-RU" sz="1300" b="1" dirty="0">
                <a:solidFill>
                  <a:srgbClr val="FF0000"/>
                </a:solidFill>
              </a:rPr>
              <a:t>Создайте нужный имидж прямо сейчас! Возьмите «Кредит на мобильный телефон»</a:t>
            </a:r>
          </a:p>
        </p:txBody>
      </p:sp>
      <p:pic>
        <p:nvPicPr>
          <p:cNvPr id="5" name="Picture 2" descr="Картинки по запросу айфон 6"/>
          <p:cNvPicPr>
            <a:picLocks noChangeAspect="1" noChangeArrowheads="1"/>
          </p:cNvPicPr>
          <p:nvPr/>
        </p:nvPicPr>
        <p:blipFill>
          <a:blip r:embed="rId2" cstate="print"/>
          <a:srcRect/>
          <a:stretch>
            <a:fillRect/>
          </a:stretch>
        </p:blipFill>
        <p:spPr bwMode="auto">
          <a:xfrm rot="1074105">
            <a:off x="5961606" y="2638532"/>
            <a:ext cx="3142988" cy="2040185"/>
          </a:xfrm>
          <a:prstGeom prst="rect">
            <a:avLst/>
          </a:prstGeom>
          <a:noFill/>
        </p:spPr>
      </p:pic>
    </p:spTree>
    <p:extLst>
      <p:ext uri="{BB962C8B-B14F-4D97-AF65-F5344CB8AC3E}">
        <p14:creationId xmlns:p14="http://schemas.microsoft.com/office/powerpoint/2010/main" xmlns="" val="2164722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900"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16388">
                                            <p:bg/>
                                          </p:spTgt>
                                        </p:tgtEl>
                                        <p:attrNameLst>
                                          <p:attrName>style.visibility</p:attrName>
                                        </p:attrNameLst>
                                      </p:cBhvr>
                                      <p:to>
                                        <p:strVal val="visible"/>
                                      </p:to>
                                    </p:set>
                                    <p:animEffect transition="in" filter="fade">
                                      <p:cBhvr>
                                        <p:cTn id="14" dur="800" decel="100000"/>
                                        <p:tgtEl>
                                          <p:spTgt spid="16388">
                                            <p:bg/>
                                          </p:spTgt>
                                        </p:tgtEl>
                                      </p:cBhvr>
                                    </p:animEffect>
                                    <p:anim calcmode="lin" valueType="num">
                                      <p:cBhvr>
                                        <p:cTn id="15" dur="800" decel="100000" fill="hold"/>
                                        <p:tgtEl>
                                          <p:spTgt spid="16388">
                                            <p:bg/>
                                          </p:spTgt>
                                        </p:tgtEl>
                                        <p:attrNameLst>
                                          <p:attrName>style.rotation</p:attrName>
                                        </p:attrNameLst>
                                      </p:cBhvr>
                                      <p:tavLst>
                                        <p:tav tm="0">
                                          <p:val>
                                            <p:fltVal val="-90"/>
                                          </p:val>
                                        </p:tav>
                                        <p:tav tm="100000">
                                          <p:val>
                                            <p:fltVal val="0"/>
                                          </p:val>
                                        </p:tav>
                                      </p:tavLst>
                                    </p:anim>
                                    <p:anim calcmode="lin" valueType="num">
                                      <p:cBhvr>
                                        <p:cTn id="16" dur="800" decel="100000" fill="hold"/>
                                        <p:tgtEl>
                                          <p:spTgt spid="16388">
                                            <p:bg/>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6388">
                                            <p:bg/>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388">
                                            <p:bg/>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388">
                                            <p:bg/>
                                          </p:spTgt>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16388">
                                            <p:txEl>
                                              <p:pRg st="0" end="0"/>
                                            </p:txEl>
                                          </p:spTgt>
                                        </p:tgtEl>
                                        <p:attrNameLst>
                                          <p:attrName>style.visibility</p:attrName>
                                        </p:attrNameLst>
                                      </p:cBhvr>
                                      <p:to>
                                        <p:strVal val="visible"/>
                                      </p:to>
                                    </p:set>
                                    <p:animEffect transition="in" filter="fade">
                                      <p:cBhvr>
                                        <p:cTn id="23" dur="800" decel="100000"/>
                                        <p:tgtEl>
                                          <p:spTgt spid="16388">
                                            <p:txEl>
                                              <p:pRg st="0" end="0"/>
                                            </p:txEl>
                                          </p:spTgt>
                                        </p:tgtEl>
                                      </p:cBhvr>
                                    </p:animEffect>
                                    <p:anim calcmode="lin" valueType="num">
                                      <p:cBhvr>
                                        <p:cTn id="24" dur="800" decel="100000" fill="hold"/>
                                        <p:tgtEl>
                                          <p:spTgt spid="16388">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6388">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6388">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6388">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6388">
                                            <p:txEl>
                                              <p:pRg st="0" end="0"/>
                                            </p:txEl>
                                          </p:spTgt>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16388">
                                            <p:txEl>
                                              <p:pRg st="1" end="1"/>
                                            </p:txEl>
                                          </p:spTgt>
                                        </p:tgtEl>
                                        <p:attrNameLst>
                                          <p:attrName>style.visibility</p:attrName>
                                        </p:attrNameLst>
                                      </p:cBhvr>
                                      <p:to>
                                        <p:strVal val="visible"/>
                                      </p:to>
                                    </p:set>
                                    <p:animEffect transition="in" filter="fade">
                                      <p:cBhvr>
                                        <p:cTn id="32" dur="800" decel="100000"/>
                                        <p:tgtEl>
                                          <p:spTgt spid="16388">
                                            <p:txEl>
                                              <p:pRg st="1" end="1"/>
                                            </p:txEl>
                                          </p:spTgt>
                                        </p:tgtEl>
                                      </p:cBhvr>
                                    </p:animEffect>
                                    <p:anim calcmode="lin" valueType="num">
                                      <p:cBhvr>
                                        <p:cTn id="33" dur="800" decel="100000" fill="hold"/>
                                        <p:tgtEl>
                                          <p:spTgt spid="16388">
                                            <p:txEl>
                                              <p:pRg st="1" end="1"/>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6388">
                                            <p:txEl>
                                              <p:pRg st="1" end="1"/>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6388">
                                            <p:txEl>
                                              <p:pRg st="1" end="1"/>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6388">
                                            <p:txEl>
                                              <p:pRg st="1" end="1"/>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6388">
                                            <p:txEl>
                                              <p:pRg st="1" end="1"/>
                                            </p:txEl>
                                          </p:spTgt>
                                        </p:tgtEl>
                                        <p:attrNameLst>
                                          <p:attrName>ppt_y</p:attrName>
                                        </p:attrNameLst>
                                      </p:cBhvr>
                                      <p:tavLst>
                                        <p:tav tm="0">
                                          <p:val>
                                            <p:strVal val="#ppt_y+0.1"/>
                                          </p:val>
                                        </p:tav>
                                        <p:tav tm="100000">
                                          <p:val>
                                            <p:strVal val="#ppt_y"/>
                                          </p:val>
                                        </p:tav>
                                      </p:tavLst>
                                    </p:anim>
                                  </p:childTnLst>
                                </p:cTn>
                              </p:par>
                            </p:childTnLst>
                          </p:cTn>
                        </p:par>
                        <p:par>
                          <p:cTn id="38" fill="hold" nodeType="afterGroup">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16388">
                                            <p:txEl>
                                              <p:pRg st="2" end="2"/>
                                            </p:txEl>
                                          </p:spTgt>
                                        </p:tgtEl>
                                        <p:attrNameLst>
                                          <p:attrName>style.visibility</p:attrName>
                                        </p:attrNameLst>
                                      </p:cBhvr>
                                      <p:to>
                                        <p:strVal val="visible"/>
                                      </p:to>
                                    </p:set>
                                    <p:animEffect transition="in" filter="fade">
                                      <p:cBhvr>
                                        <p:cTn id="41" dur="800" decel="100000"/>
                                        <p:tgtEl>
                                          <p:spTgt spid="16388">
                                            <p:txEl>
                                              <p:pRg st="2" end="2"/>
                                            </p:txEl>
                                          </p:spTgt>
                                        </p:tgtEl>
                                      </p:cBhvr>
                                    </p:animEffect>
                                    <p:anim calcmode="lin" valueType="num">
                                      <p:cBhvr>
                                        <p:cTn id="42" dur="800" decel="100000" fill="hold"/>
                                        <p:tgtEl>
                                          <p:spTgt spid="16388">
                                            <p:txEl>
                                              <p:pRg st="2" end="2"/>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6388">
                                            <p:txEl>
                                              <p:pRg st="2" end="2"/>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6388">
                                            <p:txEl>
                                              <p:pRg st="2" end="2"/>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6388">
                                            <p:txEl>
                                              <p:pRg st="2" end="2"/>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6388">
                                            <p:txEl>
                                              <p:pRg st="2" end="2"/>
                                            </p:txEl>
                                          </p:spTgt>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16388">
                                            <p:txEl>
                                              <p:pRg st="3" end="3"/>
                                            </p:txEl>
                                          </p:spTgt>
                                        </p:tgtEl>
                                        <p:attrNameLst>
                                          <p:attrName>style.visibility</p:attrName>
                                        </p:attrNameLst>
                                      </p:cBhvr>
                                      <p:to>
                                        <p:strVal val="visible"/>
                                      </p:to>
                                    </p:set>
                                    <p:animEffect transition="in" filter="fade">
                                      <p:cBhvr>
                                        <p:cTn id="50" dur="800" decel="100000"/>
                                        <p:tgtEl>
                                          <p:spTgt spid="16388">
                                            <p:txEl>
                                              <p:pRg st="3" end="3"/>
                                            </p:txEl>
                                          </p:spTgt>
                                        </p:tgtEl>
                                      </p:cBhvr>
                                    </p:animEffect>
                                    <p:anim calcmode="lin" valueType="num">
                                      <p:cBhvr>
                                        <p:cTn id="51" dur="800" decel="100000" fill="hold"/>
                                        <p:tgtEl>
                                          <p:spTgt spid="16388">
                                            <p:txEl>
                                              <p:pRg st="3" end="3"/>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16388">
                                            <p:txEl>
                                              <p:pRg st="3" end="3"/>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16388">
                                            <p:txEl>
                                              <p:pRg st="3" end="3"/>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6388">
                                            <p:txEl>
                                              <p:pRg st="3" end="3"/>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6388">
                                            <p:txEl>
                                              <p:pRg st="3" end="3"/>
                                            </p:txEl>
                                          </p:spTgt>
                                        </p:tgtEl>
                                        <p:attrNameLst>
                                          <p:attrName>ppt_y</p:attrName>
                                        </p:attrNameLst>
                                      </p:cBhvr>
                                      <p:tavLst>
                                        <p:tav tm="0">
                                          <p:val>
                                            <p:strVal val="#ppt_y+0.1"/>
                                          </p:val>
                                        </p:tav>
                                        <p:tav tm="100000">
                                          <p:val>
                                            <p:strVal val="#ppt_y"/>
                                          </p:val>
                                        </p:tav>
                                      </p:tavLst>
                                    </p:anim>
                                  </p:childTnLst>
                                </p:cTn>
                              </p:par>
                            </p:childTnLst>
                          </p:cTn>
                        </p:par>
                        <p:par>
                          <p:cTn id="56" fill="hold" nodeType="afterGroup">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16388">
                                            <p:txEl>
                                              <p:pRg st="4" end="4"/>
                                            </p:txEl>
                                          </p:spTgt>
                                        </p:tgtEl>
                                        <p:attrNameLst>
                                          <p:attrName>style.visibility</p:attrName>
                                        </p:attrNameLst>
                                      </p:cBhvr>
                                      <p:to>
                                        <p:strVal val="visible"/>
                                      </p:to>
                                    </p:set>
                                    <p:animEffect transition="in" filter="fade">
                                      <p:cBhvr>
                                        <p:cTn id="59" dur="800" decel="100000"/>
                                        <p:tgtEl>
                                          <p:spTgt spid="16388">
                                            <p:txEl>
                                              <p:pRg st="4" end="4"/>
                                            </p:txEl>
                                          </p:spTgt>
                                        </p:tgtEl>
                                      </p:cBhvr>
                                    </p:animEffect>
                                    <p:anim calcmode="lin" valueType="num">
                                      <p:cBhvr>
                                        <p:cTn id="60" dur="800" decel="100000" fill="hold"/>
                                        <p:tgtEl>
                                          <p:spTgt spid="16388">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6388">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6388">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6388">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6388">
                                            <p:txEl>
                                              <p:pRg st="4" end="4"/>
                                            </p:txEl>
                                          </p:spTgt>
                                        </p:tgtEl>
                                        <p:attrNameLst>
                                          <p:attrName>ppt_y</p:attrName>
                                        </p:attrNameLst>
                                      </p:cBhvr>
                                      <p:tavLst>
                                        <p:tav tm="0">
                                          <p:val>
                                            <p:strVal val="#ppt_y+0.1"/>
                                          </p:val>
                                        </p:tav>
                                        <p:tav tm="100000">
                                          <p:val>
                                            <p:strVal val="#ppt_y"/>
                                          </p:val>
                                        </p:tav>
                                      </p:tavLst>
                                    </p:anim>
                                  </p:childTnLst>
                                </p:cTn>
                              </p:par>
                            </p:childTnLst>
                          </p:cTn>
                        </p:par>
                        <p:par>
                          <p:cTn id="65" fill="hold" nodeType="afterGroup">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16388">
                                            <p:txEl>
                                              <p:pRg st="5" end="5"/>
                                            </p:txEl>
                                          </p:spTgt>
                                        </p:tgtEl>
                                        <p:attrNameLst>
                                          <p:attrName>style.visibility</p:attrName>
                                        </p:attrNameLst>
                                      </p:cBhvr>
                                      <p:to>
                                        <p:strVal val="visible"/>
                                      </p:to>
                                    </p:set>
                                    <p:animEffect transition="in" filter="fade">
                                      <p:cBhvr>
                                        <p:cTn id="68" dur="800" decel="100000"/>
                                        <p:tgtEl>
                                          <p:spTgt spid="16388">
                                            <p:txEl>
                                              <p:pRg st="5" end="5"/>
                                            </p:txEl>
                                          </p:spTgt>
                                        </p:tgtEl>
                                      </p:cBhvr>
                                    </p:animEffect>
                                    <p:anim calcmode="lin" valueType="num">
                                      <p:cBhvr>
                                        <p:cTn id="69" dur="800" decel="100000" fill="hold"/>
                                        <p:tgtEl>
                                          <p:spTgt spid="16388">
                                            <p:txEl>
                                              <p:pRg st="5" end="5"/>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16388">
                                            <p:txEl>
                                              <p:pRg st="5" end="5"/>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16388">
                                            <p:txEl>
                                              <p:pRg st="5" end="5"/>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6388">
                                            <p:txEl>
                                              <p:pRg st="5" end="5"/>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6388">
                                            <p:txEl>
                                              <p:pRg st="5" end="5"/>
                                            </p:txEl>
                                          </p:spTgt>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30" presetClass="entr" presetSubtype="0" fill="hold" grpId="0" nodeType="afterEffect">
                                  <p:stCondLst>
                                    <p:cond delay="0"/>
                                  </p:stCondLst>
                                  <p:childTnLst>
                                    <p:set>
                                      <p:cBhvr>
                                        <p:cTn id="76" dur="1" fill="hold">
                                          <p:stCondLst>
                                            <p:cond delay="0"/>
                                          </p:stCondLst>
                                        </p:cTn>
                                        <p:tgtEl>
                                          <p:spTgt spid="16388">
                                            <p:txEl>
                                              <p:pRg st="6" end="6"/>
                                            </p:txEl>
                                          </p:spTgt>
                                        </p:tgtEl>
                                        <p:attrNameLst>
                                          <p:attrName>style.visibility</p:attrName>
                                        </p:attrNameLst>
                                      </p:cBhvr>
                                      <p:to>
                                        <p:strVal val="visible"/>
                                      </p:to>
                                    </p:set>
                                    <p:animEffect transition="in" filter="fade">
                                      <p:cBhvr>
                                        <p:cTn id="77" dur="800" decel="100000"/>
                                        <p:tgtEl>
                                          <p:spTgt spid="16388">
                                            <p:txEl>
                                              <p:pRg st="6" end="6"/>
                                            </p:txEl>
                                          </p:spTgt>
                                        </p:tgtEl>
                                      </p:cBhvr>
                                    </p:animEffect>
                                    <p:anim calcmode="lin" valueType="num">
                                      <p:cBhvr>
                                        <p:cTn id="78" dur="800" decel="100000" fill="hold"/>
                                        <p:tgtEl>
                                          <p:spTgt spid="16388">
                                            <p:txEl>
                                              <p:pRg st="6" end="6"/>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6388">
                                            <p:txEl>
                                              <p:pRg st="6" end="6"/>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6388">
                                            <p:txEl>
                                              <p:pRg st="6" end="6"/>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6388">
                                            <p:txEl>
                                              <p:pRg st="6" end="6"/>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6388">
                                            <p:txEl>
                                              <p:pRg st="6" end="6"/>
                                            </p:txEl>
                                          </p:spTgt>
                                        </p:tgtEl>
                                        <p:attrNameLst>
                                          <p:attrName>ppt_y</p:attrName>
                                        </p:attrNameLst>
                                      </p:cBhvr>
                                      <p:tavLst>
                                        <p:tav tm="0">
                                          <p:val>
                                            <p:strVal val="#ppt_y+0.1"/>
                                          </p:val>
                                        </p:tav>
                                        <p:tav tm="100000">
                                          <p:val>
                                            <p:strVal val="#ppt_y"/>
                                          </p:val>
                                        </p:tav>
                                      </p:tavLst>
                                    </p:anim>
                                  </p:childTnLst>
                                </p:cTn>
                              </p:par>
                            </p:childTnLst>
                          </p:cTn>
                        </p:par>
                        <p:par>
                          <p:cTn id="83" fill="hold" nodeType="afterGroup">
                            <p:stCondLst>
                              <p:cond delay="9000"/>
                            </p:stCondLst>
                            <p:childTnLst>
                              <p:par>
                                <p:cTn id="84" presetID="30" presetClass="entr" presetSubtype="0" fill="hold" grpId="0" nodeType="afterEffect">
                                  <p:stCondLst>
                                    <p:cond delay="0"/>
                                  </p:stCondLst>
                                  <p:childTnLst>
                                    <p:set>
                                      <p:cBhvr>
                                        <p:cTn id="85" dur="1" fill="hold">
                                          <p:stCondLst>
                                            <p:cond delay="0"/>
                                          </p:stCondLst>
                                        </p:cTn>
                                        <p:tgtEl>
                                          <p:spTgt spid="16388">
                                            <p:txEl>
                                              <p:pRg st="7" end="7"/>
                                            </p:txEl>
                                          </p:spTgt>
                                        </p:tgtEl>
                                        <p:attrNameLst>
                                          <p:attrName>style.visibility</p:attrName>
                                        </p:attrNameLst>
                                      </p:cBhvr>
                                      <p:to>
                                        <p:strVal val="visible"/>
                                      </p:to>
                                    </p:set>
                                    <p:animEffect transition="in" filter="fade">
                                      <p:cBhvr>
                                        <p:cTn id="86" dur="800" decel="100000"/>
                                        <p:tgtEl>
                                          <p:spTgt spid="16388">
                                            <p:txEl>
                                              <p:pRg st="7" end="7"/>
                                            </p:txEl>
                                          </p:spTgt>
                                        </p:tgtEl>
                                      </p:cBhvr>
                                    </p:animEffect>
                                    <p:anim calcmode="lin" valueType="num">
                                      <p:cBhvr>
                                        <p:cTn id="87" dur="800" decel="100000" fill="hold"/>
                                        <p:tgtEl>
                                          <p:spTgt spid="16388">
                                            <p:txEl>
                                              <p:pRg st="7" end="7"/>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16388">
                                            <p:txEl>
                                              <p:pRg st="7" end="7"/>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16388">
                                            <p:txEl>
                                              <p:pRg st="7" end="7"/>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6388">
                                            <p:txEl>
                                              <p:pRg st="7" end="7"/>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6388">
                                            <p:txEl>
                                              <p:pRg st="7" end="7"/>
                                            </p:txEl>
                                          </p:spTgt>
                                        </p:tgtEl>
                                        <p:attrNameLst>
                                          <p:attrName>ppt_y</p:attrName>
                                        </p:attrNameLst>
                                      </p:cBhvr>
                                      <p:tavLst>
                                        <p:tav tm="0">
                                          <p:val>
                                            <p:strVal val="#ppt_y+0.1"/>
                                          </p:val>
                                        </p:tav>
                                        <p:tav tm="100000">
                                          <p:val>
                                            <p:strVal val="#ppt_y"/>
                                          </p:val>
                                        </p:tav>
                                      </p:tavLst>
                                    </p:anim>
                                  </p:childTnLst>
                                </p:cTn>
                              </p:par>
                            </p:childTnLst>
                          </p:cTn>
                        </p:par>
                        <p:par>
                          <p:cTn id="92" fill="hold" nodeType="afterGroup">
                            <p:stCondLst>
                              <p:cond delay="10000"/>
                            </p:stCondLst>
                            <p:childTnLst>
                              <p:par>
                                <p:cTn id="93" presetID="30" presetClass="entr" presetSubtype="0" fill="hold" grpId="0" nodeType="afterEffect">
                                  <p:stCondLst>
                                    <p:cond delay="0"/>
                                  </p:stCondLst>
                                  <p:childTnLst>
                                    <p:set>
                                      <p:cBhvr>
                                        <p:cTn id="94" dur="1" fill="hold">
                                          <p:stCondLst>
                                            <p:cond delay="0"/>
                                          </p:stCondLst>
                                        </p:cTn>
                                        <p:tgtEl>
                                          <p:spTgt spid="16388">
                                            <p:txEl>
                                              <p:pRg st="8" end="8"/>
                                            </p:txEl>
                                          </p:spTgt>
                                        </p:tgtEl>
                                        <p:attrNameLst>
                                          <p:attrName>style.visibility</p:attrName>
                                        </p:attrNameLst>
                                      </p:cBhvr>
                                      <p:to>
                                        <p:strVal val="visible"/>
                                      </p:to>
                                    </p:set>
                                    <p:animEffect transition="in" filter="fade">
                                      <p:cBhvr>
                                        <p:cTn id="95" dur="800" decel="100000"/>
                                        <p:tgtEl>
                                          <p:spTgt spid="16388">
                                            <p:txEl>
                                              <p:pRg st="8" end="8"/>
                                            </p:txEl>
                                          </p:spTgt>
                                        </p:tgtEl>
                                      </p:cBhvr>
                                    </p:animEffect>
                                    <p:anim calcmode="lin" valueType="num">
                                      <p:cBhvr>
                                        <p:cTn id="96" dur="800" decel="100000" fill="hold"/>
                                        <p:tgtEl>
                                          <p:spTgt spid="16388">
                                            <p:txEl>
                                              <p:pRg st="8" end="8"/>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16388">
                                            <p:txEl>
                                              <p:pRg st="8" end="8"/>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16388">
                                            <p:txEl>
                                              <p:pRg st="8" end="8"/>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6388">
                                            <p:txEl>
                                              <p:pRg st="8" end="8"/>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6388">
                                            <p:txEl>
                                              <p:pRg st="8" end="8"/>
                                            </p:txEl>
                                          </p:spTgt>
                                        </p:tgtEl>
                                        <p:attrNameLst>
                                          <p:attrName>ppt_y</p:attrName>
                                        </p:attrNameLst>
                                      </p:cBhvr>
                                      <p:tavLst>
                                        <p:tav tm="0">
                                          <p:val>
                                            <p:strVal val="#ppt_y+0.1"/>
                                          </p:val>
                                        </p:tav>
                                        <p:tav tm="100000">
                                          <p:val>
                                            <p:strVal val="#ppt_y"/>
                                          </p:val>
                                        </p:tav>
                                      </p:tavLst>
                                    </p:anim>
                                  </p:childTnLst>
                                </p:cTn>
                              </p:par>
                            </p:childTnLst>
                          </p:cTn>
                        </p:par>
                        <p:par>
                          <p:cTn id="101" fill="hold" nodeType="afterGroup">
                            <p:stCondLst>
                              <p:cond delay="11000"/>
                            </p:stCondLst>
                            <p:childTnLst>
                              <p:par>
                                <p:cTn id="102" presetID="30" presetClass="entr" presetSubtype="0" fill="hold" grpId="0" nodeType="afterEffect">
                                  <p:stCondLst>
                                    <p:cond delay="0"/>
                                  </p:stCondLst>
                                  <p:childTnLst>
                                    <p:set>
                                      <p:cBhvr>
                                        <p:cTn id="103" dur="1" fill="hold">
                                          <p:stCondLst>
                                            <p:cond delay="0"/>
                                          </p:stCondLst>
                                        </p:cTn>
                                        <p:tgtEl>
                                          <p:spTgt spid="16388">
                                            <p:txEl>
                                              <p:pRg st="9" end="9"/>
                                            </p:txEl>
                                          </p:spTgt>
                                        </p:tgtEl>
                                        <p:attrNameLst>
                                          <p:attrName>style.visibility</p:attrName>
                                        </p:attrNameLst>
                                      </p:cBhvr>
                                      <p:to>
                                        <p:strVal val="visible"/>
                                      </p:to>
                                    </p:set>
                                    <p:animEffect transition="in" filter="fade">
                                      <p:cBhvr>
                                        <p:cTn id="104" dur="800" decel="100000"/>
                                        <p:tgtEl>
                                          <p:spTgt spid="16388">
                                            <p:txEl>
                                              <p:pRg st="9" end="9"/>
                                            </p:txEl>
                                          </p:spTgt>
                                        </p:tgtEl>
                                      </p:cBhvr>
                                    </p:animEffect>
                                    <p:anim calcmode="lin" valueType="num">
                                      <p:cBhvr>
                                        <p:cTn id="105" dur="800" decel="100000" fill="hold"/>
                                        <p:tgtEl>
                                          <p:spTgt spid="16388">
                                            <p:txEl>
                                              <p:pRg st="9" end="9"/>
                                            </p:txEl>
                                          </p:spTgt>
                                        </p:tgtEl>
                                        <p:attrNameLst>
                                          <p:attrName>style.rotation</p:attrName>
                                        </p:attrNameLst>
                                      </p:cBhvr>
                                      <p:tavLst>
                                        <p:tav tm="0">
                                          <p:val>
                                            <p:fltVal val="-90"/>
                                          </p:val>
                                        </p:tav>
                                        <p:tav tm="100000">
                                          <p:val>
                                            <p:fltVal val="0"/>
                                          </p:val>
                                        </p:tav>
                                      </p:tavLst>
                                    </p:anim>
                                    <p:anim calcmode="lin" valueType="num">
                                      <p:cBhvr>
                                        <p:cTn id="106" dur="800" decel="100000" fill="hold"/>
                                        <p:tgtEl>
                                          <p:spTgt spid="16388">
                                            <p:txEl>
                                              <p:pRg st="9" end="9"/>
                                            </p:txEl>
                                          </p:spTgt>
                                        </p:tgtEl>
                                        <p:attrNameLst>
                                          <p:attrName>ppt_x</p:attrName>
                                        </p:attrNameLst>
                                      </p:cBhvr>
                                      <p:tavLst>
                                        <p:tav tm="0">
                                          <p:val>
                                            <p:strVal val="#ppt_x+0.4"/>
                                          </p:val>
                                        </p:tav>
                                        <p:tav tm="100000">
                                          <p:val>
                                            <p:strVal val="#ppt_x-0.05"/>
                                          </p:val>
                                        </p:tav>
                                      </p:tavLst>
                                    </p:anim>
                                    <p:anim calcmode="lin" valueType="num">
                                      <p:cBhvr>
                                        <p:cTn id="107" dur="800" decel="100000" fill="hold"/>
                                        <p:tgtEl>
                                          <p:spTgt spid="16388">
                                            <p:txEl>
                                              <p:pRg st="9" end="9"/>
                                            </p:txEl>
                                          </p:spTgt>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16388">
                                            <p:txEl>
                                              <p:pRg st="9" end="9"/>
                                            </p:txEl>
                                          </p:spTgt>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16388">
                                            <p:txEl>
                                              <p:pRg st="9" end="9"/>
                                            </p:txEl>
                                          </p:spTgt>
                                        </p:tgtEl>
                                        <p:attrNameLst>
                                          <p:attrName>ppt_y</p:attrName>
                                        </p:attrNameLst>
                                      </p:cBhvr>
                                      <p:tavLst>
                                        <p:tav tm="0">
                                          <p:val>
                                            <p:strVal val="#ppt_y+0.1"/>
                                          </p:val>
                                        </p:tav>
                                        <p:tav tm="100000">
                                          <p:val>
                                            <p:strVal val="#ppt_y"/>
                                          </p:val>
                                        </p:tav>
                                      </p:tavLst>
                                    </p:anim>
                                  </p:childTnLst>
                                </p:cTn>
                              </p:par>
                            </p:childTnLst>
                          </p:cTn>
                        </p:par>
                        <p:par>
                          <p:cTn id="110" fill="hold" nodeType="afterGroup">
                            <p:stCondLst>
                              <p:cond delay="12000"/>
                            </p:stCondLst>
                            <p:childTnLst>
                              <p:par>
                                <p:cTn id="111" presetID="30" presetClass="entr" presetSubtype="0" fill="hold" grpId="0" nodeType="afterEffect">
                                  <p:stCondLst>
                                    <p:cond delay="0"/>
                                  </p:stCondLst>
                                  <p:childTnLst>
                                    <p:set>
                                      <p:cBhvr>
                                        <p:cTn id="112" dur="1" fill="hold">
                                          <p:stCondLst>
                                            <p:cond delay="0"/>
                                          </p:stCondLst>
                                        </p:cTn>
                                        <p:tgtEl>
                                          <p:spTgt spid="16388">
                                            <p:txEl>
                                              <p:pRg st="10" end="10"/>
                                            </p:txEl>
                                          </p:spTgt>
                                        </p:tgtEl>
                                        <p:attrNameLst>
                                          <p:attrName>style.visibility</p:attrName>
                                        </p:attrNameLst>
                                      </p:cBhvr>
                                      <p:to>
                                        <p:strVal val="visible"/>
                                      </p:to>
                                    </p:set>
                                    <p:animEffect transition="in" filter="fade">
                                      <p:cBhvr>
                                        <p:cTn id="113" dur="800" decel="100000"/>
                                        <p:tgtEl>
                                          <p:spTgt spid="16388">
                                            <p:txEl>
                                              <p:pRg st="10" end="10"/>
                                            </p:txEl>
                                          </p:spTgt>
                                        </p:tgtEl>
                                      </p:cBhvr>
                                    </p:animEffect>
                                    <p:anim calcmode="lin" valueType="num">
                                      <p:cBhvr>
                                        <p:cTn id="114" dur="800" decel="100000" fill="hold"/>
                                        <p:tgtEl>
                                          <p:spTgt spid="16388">
                                            <p:txEl>
                                              <p:pRg st="10" end="10"/>
                                            </p:txEl>
                                          </p:spTgt>
                                        </p:tgtEl>
                                        <p:attrNameLst>
                                          <p:attrName>style.rotation</p:attrName>
                                        </p:attrNameLst>
                                      </p:cBhvr>
                                      <p:tavLst>
                                        <p:tav tm="0">
                                          <p:val>
                                            <p:fltVal val="-90"/>
                                          </p:val>
                                        </p:tav>
                                        <p:tav tm="100000">
                                          <p:val>
                                            <p:fltVal val="0"/>
                                          </p:val>
                                        </p:tav>
                                      </p:tavLst>
                                    </p:anim>
                                    <p:anim calcmode="lin" valueType="num">
                                      <p:cBhvr>
                                        <p:cTn id="115" dur="800" decel="100000" fill="hold"/>
                                        <p:tgtEl>
                                          <p:spTgt spid="16388">
                                            <p:txEl>
                                              <p:pRg st="10" end="10"/>
                                            </p:txEl>
                                          </p:spTgt>
                                        </p:tgtEl>
                                        <p:attrNameLst>
                                          <p:attrName>ppt_x</p:attrName>
                                        </p:attrNameLst>
                                      </p:cBhvr>
                                      <p:tavLst>
                                        <p:tav tm="0">
                                          <p:val>
                                            <p:strVal val="#ppt_x+0.4"/>
                                          </p:val>
                                        </p:tav>
                                        <p:tav tm="100000">
                                          <p:val>
                                            <p:strVal val="#ppt_x-0.05"/>
                                          </p:val>
                                        </p:tav>
                                      </p:tavLst>
                                    </p:anim>
                                    <p:anim calcmode="lin" valueType="num">
                                      <p:cBhvr>
                                        <p:cTn id="116" dur="800" decel="100000" fill="hold"/>
                                        <p:tgtEl>
                                          <p:spTgt spid="16388">
                                            <p:txEl>
                                              <p:pRg st="10" end="10"/>
                                            </p:txEl>
                                          </p:spTgt>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6388">
                                            <p:txEl>
                                              <p:pRg st="10" end="10"/>
                                            </p:txEl>
                                          </p:spTgt>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6388">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2108" y="116632"/>
            <a:ext cx="7202776" cy="720080"/>
          </a:xfrm>
        </p:spPr>
        <p:txBody>
          <a:bodyPr>
            <a:normAutofit/>
          </a:bodyPr>
          <a:lstStyle/>
          <a:p>
            <a:pPr algn="r"/>
            <a:r>
              <a:rPr lang="ru-RU" b="1" dirty="0">
                <a:solidFill>
                  <a:srgbClr val="002060"/>
                </a:solidFill>
              </a:rPr>
              <a:t>Рассмотрим решение</a:t>
            </a:r>
          </a:p>
        </p:txBody>
      </p:sp>
      <p:sp>
        <p:nvSpPr>
          <p:cNvPr id="17411" name="Rectangle 3"/>
          <p:cNvSpPr>
            <a:spLocks noGrp="1" noChangeArrowheads="1"/>
          </p:cNvSpPr>
          <p:nvPr>
            <p:ph type="body" idx="1"/>
          </p:nvPr>
        </p:nvSpPr>
        <p:spPr>
          <a:xfrm>
            <a:off x="179512" y="980728"/>
            <a:ext cx="8496944" cy="5039072"/>
          </a:xfrm>
        </p:spPr>
        <p:txBody>
          <a:bodyPr>
            <a:noAutofit/>
          </a:bodyPr>
          <a:lstStyle/>
          <a:p>
            <a:pPr>
              <a:lnSpc>
                <a:spcPct val="80000"/>
              </a:lnSpc>
              <a:buFont typeface="Wingdings" panose="05000000000000000000" pitchFamily="2" charset="2"/>
              <a:buNone/>
            </a:pPr>
            <a:r>
              <a:rPr lang="ru-RU" sz="1200" dirty="0"/>
              <a:t>Стоимость 13999 рублей. Округлим до </a:t>
            </a:r>
            <a:r>
              <a:rPr lang="ru-RU" sz="1200" b="1" dirty="0"/>
              <a:t>14000 </a:t>
            </a:r>
            <a:r>
              <a:rPr lang="ru-RU" sz="1200" dirty="0"/>
              <a:t>рублей.</a:t>
            </a:r>
          </a:p>
          <a:p>
            <a:pPr>
              <a:lnSpc>
                <a:spcPct val="80000"/>
              </a:lnSpc>
              <a:buFont typeface="Wingdings" panose="05000000000000000000" pitchFamily="2" charset="2"/>
              <a:buNone/>
            </a:pPr>
            <a:r>
              <a:rPr lang="ru-RU" sz="1200" dirty="0"/>
              <a:t>Сразу Вы оплатите в кассу 1400 рублей.</a:t>
            </a:r>
          </a:p>
          <a:p>
            <a:pPr>
              <a:lnSpc>
                <a:spcPct val="80000"/>
              </a:lnSpc>
              <a:buFont typeface="Wingdings" panose="05000000000000000000" pitchFamily="2" charset="2"/>
              <a:buNone/>
            </a:pPr>
            <a:r>
              <a:rPr lang="ru-RU" sz="1200" dirty="0"/>
              <a:t>Сумма кредита составит – 14000</a:t>
            </a:r>
            <a:r>
              <a:rPr lang="en-US" sz="1200" dirty="0"/>
              <a:t> </a:t>
            </a:r>
            <a:r>
              <a:rPr lang="ru-RU" sz="1200" dirty="0"/>
              <a:t>-1400=</a:t>
            </a:r>
            <a:r>
              <a:rPr lang="ru-RU" sz="1200" b="1" dirty="0"/>
              <a:t>12600</a:t>
            </a:r>
            <a:r>
              <a:rPr lang="ru-RU" sz="1200" dirty="0"/>
              <a:t> рублей.</a:t>
            </a:r>
          </a:p>
          <a:p>
            <a:pPr>
              <a:lnSpc>
                <a:spcPct val="80000"/>
              </a:lnSpc>
              <a:buFont typeface="Wingdings" panose="05000000000000000000" pitchFamily="2" charset="2"/>
              <a:buNone/>
            </a:pPr>
            <a:r>
              <a:rPr lang="ru-RU" sz="1200" dirty="0"/>
              <a:t>Теперь выберем срок кредитования – </a:t>
            </a:r>
            <a:r>
              <a:rPr lang="en-US" sz="1200" b="1" dirty="0"/>
              <a:t>3</a:t>
            </a:r>
            <a:r>
              <a:rPr lang="ru-RU" sz="1200" dirty="0"/>
              <a:t> мес</a:t>
            </a:r>
            <a:r>
              <a:rPr lang="ru-RU" sz="1200" dirty="0" smtClean="0"/>
              <a:t>.</a:t>
            </a:r>
            <a:endParaRPr lang="ru-RU" sz="1200" dirty="0"/>
          </a:p>
          <a:p>
            <a:pPr algn="r">
              <a:lnSpc>
                <a:spcPct val="80000"/>
              </a:lnSpc>
              <a:buFont typeface="Wingdings" panose="05000000000000000000" pitchFamily="2" charset="2"/>
              <a:buNone/>
            </a:pPr>
            <a:r>
              <a:rPr lang="ru-RU" sz="1200" dirty="0">
                <a:latin typeface="Bookman Old Style" panose="02050604050505020204" pitchFamily="18" charset="0"/>
              </a:rPr>
              <a:t>Следовательно сумма, которую Вы должны отдать в течении года:</a:t>
            </a:r>
          </a:p>
          <a:p>
            <a:pPr algn="r">
              <a:lnSpc>
                <a:spcPct val="80000"/>
              </a:lnSpc>
              <a:buFont typeface="Wingdings" panose="05000000000000000000" pitchFamily="2" charset="2"/>
              <a:buNone/>
            </a:pPr>
            <a:r>
              <a:rPr lang="en-US" sz="1200" dirty="0">
                <a:latin typeface="Bookman Old Style" panose="02050604050505020204" pitchFamily="18" charset="0"/>
              </a:rPr>
              <a:t>1</a:t>
            </a:r>
            <a:r>
              <a:rPr lang="ru-RU" sz="1200" dirty="0">
                <a:latin typeface="Bookman Old Style" panose="02050604050505020204" pitchFamily="18" charset="0"/>
              </a:rPr>
              <a:t>мес. – 12600/3+12600*(0,29/12)+12600*0,019 = 4743,9 рублей</a:t>
            </a:r>
          </a:p>
          <a:p>
            <a:pPr algn="r">
              <a:lnSpc>
                <a:spcPct val="80000"/>
              </a:lnSpc>
              <a:buFont typeface="Wingdings" panose="05000000000000000000" pitchFamily="2" charset="2"/>
              <a:buNone/>
            </a:pPr>
            <a:r>
              <a:rPr lang="ru-RU" sz="1200" dirty="0">
                <a:latin typeface="Bookman Old Style" panose="02050604050505020204" pitchFamily="18" charset="0"/>
              </a:rPr>
              <a:t>2 мес. – остаток кредита 12600-12600/3=8400 рублей</a:t>
            </a:r>
          </a:p>
          <a:p>
            <a:pPr algn="r">
              <a:lnSpc>
                <a:spcPct val="80000"/>
              </a:lnSpc>
              <a:buFont typeface="Wingdings" panose="05000000000000000000" pitchFamily="2" charset="2"/>
              <a:buNone/>
            </a:pPr>
            <a:r>
              <a:rPr lang="ru-RU" sz="1200" dirty="0">
                <a:latin typeface="Bookman Old Style" panose="02050604050505020204" pitchFamily="18" charset="0"/>
              </a:rPr>
              <a:t>             8400/2+8400*(0,29/12)+8400*0,019 = 4562,6 рублей</a:t>
            </a:r>
          </a:p>
          <a:p>
            <a:pPr algn="r">
              <a:lnSpc>
                <a:spcPct val="80000"/>
              </a:lnSpc>
              <a:buFont typeface="Wingdings" panose="05000000000000000000" pitchFamily="2" charset="2"/>
              <a:buNone/>
            </a:pPr>
            <a:r>
              <a:rPr lang="ru-RU" sz="1200" dirty="0">
                <a:latin typeface="Bookman Old Style" panose="02050604050505020204" pitchFamily="18" charset="0"/>
              </a:rPr>
              <a:t>3 мес. – остаток кредита 12600-12600/3-8400/2 = 4200 рублей</a:t>
            </a:r>
          </a:p>
          <a:p>
            <a:pPr algn="r">
              <a:lnSpc>
                <a:spcPct val="80000"/>
              </a:lnSpc>
              <a:buFont typeface="Wingdings" panose="05000000000000000000" pitchFamily="2" charset="2"/>
              <a:buNone/>
            </a:pPr>
            <a:r>
              <a:rPr lang="ru-RU" sz="1200" dirty="0">
                <a:latin typeface="Bookman Old Style" panose="02050604050505020204" pitchFamily="18" charset="0"/>
              </a:rPr>
              <a:t>             4200+4200*(0,29/12)+4200*0,019 = 4381,3 рубля</a:t>
            </a:r>
          </a:p>
          <a:p>
            <a:pPr algn="r">
              <a:lnSpc>
                <a:spcPct val="80000"/>
              </a:lnSpc>
              <a:buFont typeface="Wingdings" panose="05000000000000000000" pitchFamily="2" charset="2"/>
              <a:buNone/>
            </a:pPr>
            <a:r>
              <a:rPr lang="ru-RU" sz="1200" dirty="0">
                <a:latin typeface="Bookman Old Style" panose="02050604050505020204" pitchFamily="18" charset="0"/>
              </a:rPr>
              <a:t>Всего: 4743,9+4562,6+4381,3 = 13687,8 </a:t>
            </a:r>
            <a:r>
              <a:rPr lang="ru-RU" sz="1200" dirty="0" smtClean="0">
                <a:latin typeface="Bookman Old Style" panose="02050604050505020204" pitchFamily="18" charset="0"/>
              </a:rPr>
              <a:t>рубля</a:t>
            </a:r>
            <a:endParaRPr lang="ru-RU" sz="1200" dirty="0">
              <a:latin typeface="Bookman Old Style" panose="02050604050505020204" pitchFamily="18" charset="0"/>
            </a:endParaRPr>
          </a:p>
          <a:p>
            <a:pPr>
              <a:lnSpc>
                <a:spcPct val="80000"/>
              </a:lnSpc>
              <a:buFont typeface="Wingdings" panose="05000000000000000000" pitchFamily="2" charset="2"/>
              <a:buNone/>
            </a:pPr>
            <a:r>
              <a:rPr lang="ru-RU" sz="1200" dirty="0"/>
              <a:t>Следовательно Вы переплатите банку за его услуги</a:t>
            </a:r>
          </a:p>
          <a:p>
            <a:pPr>
              <a:lnSpc>
                <a:spcPct val="80000"/>
              </a:lnSpc>
              <a:buFont typeface="Wingdings" panose="05000000000000000000" pitchFamily="2" charset="2"/>
              <a:buNone/>
            </a:pPr>
            <a:r>
              <a:rPr lang="ru-RU" sz="1600" dirty="0"/>
              <a:t>                                13687,8 – 12600 = </a:t>
            </a:r>
            <a:r>
              <a:rPr lang="ru-RU" sz="1600" b="1" dirty="0"/>
              <a:t>1087,8</a:t>
            </a:r>
            <a:r>
              <a:rPr lang="ru-RU" sz="1600" dirty="0"/>
              <a:t> рубля   и Ваш мобильный телефон теперь имеет стоимость      </a:t>
            </a:r>
          </a:p>
          <a:p>
            <a:pPr>
              <a:lnSpc>
                <a:spcPct val="80000"/>
              </a:lnSpc>
              <a:buFont typeface="Wingdings" panose="05000000000000000000" pitchFamily="2" charset="2"/>
              <a:buNone/>
            </a:pPr>
            <a:r>
              <a:rPr lang="ru-RU" sz="1600" dirty="0"/>
              <a:t>                                14000 + 1087,8 = </a:t>
            </a:r>
            <a:r>
              <a:rPr lang="ru-RU" sz="1600" b="1" dirty="0"/>
              <a:t>15087,8 </a:t>
            </a:r>
            <a:r>
              <a:rPr lang="ru-RU" sz="1600" dirty="0"/>
              <a:t>рубля</a:t>
            </a:r>
          </a:p>
          <a:p>
            <a:pPr>
              <a:lnSpc>
                <a:spcPct val="80000"/>
              </a:lnSpc>
            </a:pPr>
            <a:endParaRPr lang="ru-RU" sz="1200" dirty="0"/>
          </a:p>
        </p:txBody>
      </p:sp>
    </p:spTree>
    <p:extLst>
      <p:ext uri="{BB962C8B-B14F-4D97-AF65-F5344CB8AC3E}">
        <p14:creationId xmlns:p14="http://schemas.microsoft.com/office/powerpoint/2010/main" xmlns="" val="2578066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box(in)">
                                      <p:cBhvr>
                                        <p:cTn id="11" dur="1000"/>
                                        <p:tgtEl>
                                          <p:spTgt spid="17411">
                                            <p:txEl>
                                              <p:pRg st="0" end="0"/>
                                            </p:txEl>
                                          </p:spTgt>
                                        </p:tgtEl>
                                      </p:cBhvr>
                                    </p:animEffect>
                                  </p:childTnLst>
                                </p:cTn>
                              </p:par>
                            </p:childTnLst>
                          </p:cTn>
                        </p:par>
                        <p:par>
                          <p:cTn id="12" fill="hold" nodeType="afterGroup">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box(in)">
                                      <p:cBhvr>
                                        <p:cTn id="15" dur="1000"/>
                                        <p:tgtEl>
                                          <p:spTgt spid="17411">
                                            <p:txEl>
                                              <p:pRg st="1" end="1"/>
                                            </p:txEl>
                                          </p:spTgt>
                                        </p:tgtEl>
                                      </p:cBhvr>
                                    </p:animEffect>
                                  </p:childTnLst>
                                </p:cTn>
                              </p:par>
                            </p:childTnLst>
                          </p:cTn>
                        </p:par>
                        <p:par>
                          <p:cTn id="16" fill="hold" nodeType="afterGroup">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box(in)">
                                      <p:cBhvr>
                                        <p:cTn id="19" dur="1000"/>
                                        <p:tgtEl>
                                          <p:spTgt spid="17411">
                                            <p:txEl>
                                              <p:pRg st="2" end="2"/>
                                            </p:txEl>
                                          </p:spTgt>
                                        </p:tgtEl>
                                      </p:cBhvr>
                                    </p:animEffect>
                                  </p:childTnLst>
                                </p:cTn>
                              </p:par>
                            </p:childTnLst>
                          </p:cTn>
                        </p:par>
                        <p:par>
                          <p:cTn id="20" fill="hold" nodeType="afterGroup">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box(in)">
                                      <p:cBhvr>
                                        <p:cTn id="23" dur="1000"/>
                                        <p:tgtEl>
                                          <p:spTgt spid="17411">
                                            <p:txEl>
                                              <p:pRg st="3" end="3"/>
                                            </p:txEl>
                                          </p:spTgt>
                                        </p:tgtEl>
                                      </p:cBhvr>
                                    </p:animEffect>
                                  </p:childTnLst>
                                </p:cTn>
                              </p:par>
                            </p:childTnLst>
                          </p:cTn>
                        </p:par>
                        <p:par>
                          <p:cTn id="24" fill="hold" nodeType="afterGroup">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ox(in)">
                                      <p:cBhvr>
                                        <p:cTn id="27" dur="1000"/>
                                        <p:tgtEl>
                                          <p:spTgt spid="17411">
                                            <p:txEl>
                                              <p:pRg st="4" end="4"/>
                                            </p:txEl>
                                          </p:spTgt>
                                        </p:tgtEl>
                                      </p:cBhvr>
                                    </p:animEffect>
                                  </p:childTnLst>
                                </p:cTn>
                              </p:par>
                            </p:childTnLst>
                          </p:cTn>
                        </p:par>
                        <p:par>
                          <p:cTn id="28" fill="hold" nodeType="afterGroup">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Effect transition="in" filter="box(in)">
                                      <p:cBhvr>
                                        <p:cTn id="31" dur="1000"/>
                                        <p:tgtEl>
                                          <p:spTgt spid="17411">
                                            <p:txEl>
                                              <p:pRg st="5" end="5"/>
                                            </p:txEl>
                                          </p:spTgt>
                                        </p:tgtEl>
                                      </p:cBhvr>
                                    </p:animEffect>
                                  </p:childTnLst>
                                </p:cTn>
                              </p:par>
                            </p:childTnLst>
                          </p:cTn>
                        </p:par>
                        <p:par>
                          <p:cTn id="32" fill="hold" nodeType="afterGroup">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box(in)">
                                      <p:cBhvr>
                                        <p:cTn id="35" dur="1000"/>
                                        <p:tgtEl>
                                          <p:spTgt spid="17411">
                                            <p:txEl>
                                              <p:pRg st="6" end="6"/>
                                            </p:txEl>
                                          </p:spTgt>
                                        </p:tgtEl>
                                      </p:cBhvr>
                                    </p:animEffect>
                                  </p:childTnLst>
                                </p:cTn>
                              </p:par>
                            </p:childTnLst>
                          </p:cTn>
                        </p:par>
                        <p:par>
                          <p:cTn id="36" fill="hold" nodeType="afterGroup">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17411">
                                            <p:txEl>
                                              <p:pRg st="7" end="7"/>
                                            </p:txEl>
                                          </p:spTgt>
                                        </p:tgtEl>
                                        <p:attrNameLst>
                                          <p:attrName>style.visibility</p:attrName>
                                        </p:attrNameLst>
                                      </p:cBhvr>
                                      <p:to>
                                        <p:strVal val="visible"/>
                                      </p:to>
                                    </p:set>
                                    <p:animEffect transition="in" filter="box(in)">
                                      <p:cBhvr>
                                        <p:cTn id="39" dur="1000"/>
                                        <p:tgtEl>
                                          <p:spTgt spid="17411">
                                            <p:txEl>
                                              <p:pRg st="7" end="7"/>
                                            </p:txEl>
                                          </p:spTgt>
                                        </p:tgtEl>
                                      </p:cBhvr>
                                    </p:animEffect>
                                  </p:childTnLst>
                                </p:cTn>
                              </p:par>
                            </p:childTnLst>
                          </p:cTn>
                        </p:par>
                        <p:par>
                          <p:cTn id="40" fill="hold" nodeType="afterGroup">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17411">
                                            <p:txEl>
                                              <p:pRg st="8" end="8"/>
                                            </p:txEl>
                                          </p:spTgt>
                                        </p:tgtEl>
                                        <p:attrNameLst>
                                          <p:attrName>style.visibility</p:attrName>
                                        </p:attrNameLst>
                                      </p:cBhvr>
                                      <p:to>
                                        <p:strVal val="visible"/>
                                      </p:to>
                                    </p:set>
                                    <p:animEffect transition="in" filter="box(in)">
                                      <p:cBhvr>
                                        <p:cTn id="43" dur="1000"/>
                                        <p:tgtEl>
                                          <p:spTgt spid="17411">
                                            <p:txEl>
                                              <p:pRg st="8" end="8"/>
                                            </p:txEl>
                                          </p:spTgt>
                                        </p:tgtEl>
                                      </p:cBhvr>
                                    </p:animEffect>
                                  </p:childTnLst>
                                </p:cTn>
                              </p:par>
                            </p:childTnLst>
                          </p:cTn>
                        </p:par>
                        <p:par>
                          <p:cTn id="44" fill="hold" nodeType="afterGroup">
                            <p:stCondLst>
                              <p:cond delay="9500"/>
                            </p:stCondLst>
                            <p:childTnLst>
                              <p:par>
                                <p:cTn id="45" presetID="4" presetClass="entr" presetSubtype="16" fill="hold" grpId="0" nodeType="after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Effect transition="in" filter="box(in)">
                                      <p:cBhvr>
                                        <p:cTn id="47" dur="1000"/>
                                        <p:tgtEl>
                                          <p:spTgt spid="17411">
                                            <p:txEl>
                                              <p:pRg st="9" end="9"/>
                                            </p:txEl>
                                          </p:spTgt>
                                        </p:tgtEl>
                                      </p:cBhvr>
                                    </p:animEffect>
                                  </p:childTnLst>
                                </p:cTn>
                              </p:par>
                            </p:childTnLst>
                          </p:cTn>
                        </p:par>
                        <p:par>
                          <p:cTn id="48" fill="hold" nodeType="afterGroup">
                            <p:stCondLst>
                              <p:cond delay="10500"/>
                            </p:stCondLst>
                            <p:childTnLst>
                              <p:par>
                                <p:cTn id="49" presetID="4" presetClass="entr" presetSubtype="16" fill="hold" grpId="0" nodeType="afterEffect">
                                  <p:stCondLst>
                                    <p:cond delay="0"/>
                                  </p:stCondLst>
                                  <p:childTnLst>
                                    <p:set>
                                      <p:cBhvr>
                                        <p:cTn id="50" dur="1" fill="hold">
                                          <p:stCondLst>
                                            <p:cond delay="0"/>
                                          </p:stCondLst>
                                        </p:cTn>
                                        <p:tgtEl>
                                          <p:spTgt spid="17411">
                                            <p:txEl>
                                              <p:pRg st="10" end="10"/>
                                            </p:txEl>
                                          </p:spTgt>
                                        </p:tgtEl>
                                        <p:attrNameLst>
                                          <p:attrName>style.visibility</p:attrName>
                                        </p:attrNameLst>
                                      </p:cBhvr>
                                      <p:to>
                                        <p:strVal val="visible"/>
                                      </p:to>
                                    </p:set>
                                    <p:animEffect transition="in" filter="box(in)">
                                      <p:cBhvr>
                                        <p:cTn id="51" dur="1000"/>
                                        <p:tgtEl>
                                          <p:spTgt spid="17411">
                                            <p:txEl>
                                              <p:pRg st="10" end="10"/>
                                            </p:txEl>
                                          </p:spTgt>
                                        </p:tgtEl>
                                      </p:cBhvr>
                                    </p:animEffect>
                                  </p:childTnLst>
                                </p:cTn>
                              </p:par>
                            </p:childTnLst>
                          </p:cTn>
                        </p:par>
                        <p:par>
                          <p:cTn id="52" fill="hold" nodeType="afterGroup">
                            <p:stCondLst>
                              <p:cond delay="11500"/>
                            </p:stCondLst>
                            <p:childTnLst>
                              <p:par>
                                <p:cTn id="53" presetID="4" presetClass="entr" presetSubtype="16" fill="hold" grpId="0" nodeType="afterEffect">
                                  <p:stCondLst>
                                    <p:cond delay="0"/>
                                  </p:stCondLst>
                                  <p:childTnLst>
                                    <p:set>
                                      <p:cBhvr>
                                        <p:cTn id="54" dur="1" fill="hold">
                                          <p:stCondLst>
                                            <p:cond delay="0"/>
                                          </p:stCondLst>
                                        </p:cTn>
                                        <p:tgtEl>
                                          <p:spTgt spid="17411">
                                            <p:txEl>
                                              <p:pRg st="11" end="11"/>
                                            </p:txEl>
                                          </p:spTgt>
                                        </p:tgtEl>
                                        <p:attrNameLst>
                                          <p:attrName>style.visibility</p:attrName>
                                        </p:attrNameLst>
                                      </p:cBhvr>
                                      <p:to>
                                        <p:strVal val="visible"/>
                                      </p:to>
                                    </p:set>
                                    <p:animEffect transition="in" filter="box(in)">
                                      <p:cBhvr>
                                        <p:cTn id="55" dur="1000"/>
                                        <p:tgtEl>
                                          <p:spTgt spid="17411">
                                            <p:txEl>
                                              <p:pRg st="11" end="11"/>
                                            </p:txEl>
                                          </p:spTgt>
                                        </p:tgtEl>
                                      </p:cBhvr>
                                    </p:animEffect>
                                  </p:childTnLst>
                                </p:cTn>
                              </p:par>
                            </p:childTnLst>
                          </p:cTn>
                        </p:par>
                        <p:par>
                          <p:cTn id="56" fill="hold" nodeType="afterGroup">
                            <p:stCondLst>
                              <p:cond delay="12500"/>
                            </p:stCondLst>
                            <p:childTnLst>
                              <p:par>
                                <p:cTn id="57" presetID="4" presetClass="entr" presetSubtype="16" fill="hold" grpId="0" nodeType="afterEffect">
                                  <p:stCondLst>
                                    <p:cond delay="0"/>
                                  </p:stCondLst>
                                  <p:childTnLst>
                                    <p:set>
                                      <p:cBhvr>
                                        <p:cTn id="58" dur="1" fill="hold">
                                          <p:stCondLst>
                                            <p:cond delay="0"/>
                                          </p:stCondLst>
                                        </p:cTn>
                                        <p:tgtEl>
                                          <p:spTgt spid="17411">
                                            <p:txEl>
                                              <p:pRg st="12" end="12"/>
                                            </p:txEl>
                                          </p:spTgt>
                                        </p:tgtEl>
                                        <p:attrNameLst>
                                          <p:attrName>style.visibility</p:attrName>
                                        </p:attrNameLst>
                                      </p:cBhvr>
                                      <p:to>
                                        <p:strVal val="visible"/>
                                      </p:to>
                                    </p:set>
                                    <p:animEffect transition="in" filter="box(in)">
                                      <p:cBhvr>
                                        <p:cTn id="59" dur="1000"/>
                                        <p:tgtEl>
                                          <p:spTgt spid="17411">
                                            <p:txEl>
                                              <p:pRg st="12" end="12"/>
                                            </p:txEl>
                                          </p:spTgt>
                                        </p:tgtEl>
                                      </p:cBhvr>
                                    </p:animEffect>
                                  </p:childTnLst>
                                </p:cTn>
                              </p:par>
                            </p:childTnLst>
                          </p:cTn>
                        </p:par>
                        <p:par>
                          <p:cTn id="60" fill="hold" nodeType="afterGroup">
                            <p:stCondLst>
                              <p:cond delay="13500"/>
                            </p:stCondLst>
                            <p:childTnLst>
                              <p:par>
                                <p:cTn id="61" presetID="4" presetClass="entr" presetSubtype="16" fill="hold" grpId="0" nodeType="afterEffect">
                                  <p:stCondLst>
                                    <p:cond delay="0"/>
                                  </p:stCondLst>
                                  <p:childTnLst>
                                    <p:set>
                                      <p:cBhvr>
                                        <p:cTn id="62" dur="1" fill="hold">
                                          <p:stCondLst>
                                            <p:cond delay="0"/>
                                          </p:stCondLst>
                                        </p:cTn>
                                        <p:tgtEl>
                                          <p:spTgt spid="17411">
                                            <p:txEl>
                                              <p:pRg st="13" end="13"/>
                                            </p:txEl>
                                          </p:spTgt>
                                        </p:tgtEl>
                                        <p:attrNameLst>
                                          <p:attrName>style.visibility</p:attrName>
                                        </p:attrNameLst>
                                      </p:cBhvr>
                                      <p:to>
                                        <p:strVal val="visible"/>
                                      </p:to>
                                    </p:set>
                                    <p:animEffect transition="in" filter="box(in)">
                                      <p:cBhvr>
                                        <p:cTn id="63" dur="1000"/>
                                        <p:tgtEl>
                                          <p:spTgt spid="174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88640"/>
            <a:ext cx="7202776" cy="720080"/>
          </a:xfrm>
        </p:spPr>
        <p:txBody>
          <a:bodyPr>
            <a:normAutofit/>
          </a:bodyPr>
          <a:lstStyle/>
          <a:p>
            <a:pPr algn="ctr" eaLnBrk="1" hangingPunct="1">
              <a:defRPr/>
            </a:pPr>
            <a:r>
              <a:rPr lang="ru-RU" b="1" dirty="0" smtClean="0">
                <a:solidFill>
                  <a:srgbClr val="002060"/>
                </a:solidFill>
              </a:rPr>
              <a:t>Обязанности заемщика.</a:t>
            </a:r>
            <a:endParaRPr lang="ru-RU" b="1" dirty="0">
              <a:solidFill>
                <a:srgbClr val="002060"/>
              </a:solidFill>
            </a:endParaRPr>
          </a:p>
        </p:txBody>
      </p:sp>
      <p:pic>
        <p:nvPicPr>
          <p:cNvPr id="4" name="Picture 4"/>
          <p:cNvPicPr>
            <a:picLocks noGrp="1" noChangeAspect="1" noChangeArrowheads="1"/>
          </p:cNvPicPr>
          <p:nvPr>
            <p:ph idx="1"/>
          </p:nvPr>
        </p:nvPicPr>
        <p:blipFill>
          <a:blip r:embed="rId2"/>
          <a:srcRect/>
          <a:stretch>
            <a:fillRect/>
          </a:stretch>
        </p:blipFill>
        <p:spPr>
          <a:xfrm>
            <a:off x="214313" y="1857375"/>
            <a:ext cx="3500437" cy="3786188"/>
          </a:xfrm>
          <a:effectLst>
            <a:outerShdw blurRad="292100" dist="139700" dir="2700000" algn="tl" rotWithShape="0">
              <a:srgbClr val="333333">
                <a:alpha val="65000"/>
              </a:srgbClr>
            </a:outerShdw>
          </a:effectLst>
        </p:spPr>
      </p:pic>
      <p:sp>
        <p:nvSpPr>
          <p:cNvPr id="5" name="Прямоугольник 4"/>
          <p:cNvSpPr/>
          <p:nvPr/>
        </p:nvSpPr>
        <p:spPr>
          <a:xfrm>
            <a:off x="4000500" y="1500188"/>
            <a:ext cx="4786313" cy="923330"/>
          </a:xfrm>
          <a:prstGeom prst="rect">
            <a:avLst/>
          </a:prstGeom>
        </p:spPr>
        <p:txBody>
          <a:bodyPr>
            <a:spAutoFit/>
          </a:bodyPr>
          <a:lstStyle/>
          <a:p>
            <a:pPr>
              <a:defRPr/>
            </a:pPr>
            <a:r>
              <a:rPr lang="ru-RU" b="1" dirty="0">
                <a:latin typeface="Arial Black" pitchFamily="34" charset="0"/>
              </a:rPr>
              <a:t>* Обязан возместить предоставленный капитал, т.е. </a:t>
            </a:r>
            <a:r>
              <a:rPr lang="ru-RU" b="1" i="1" u="sng" dirty="0">
                <a:solidFill>
                  <a:srgbClr val="002060"/>
                </a:solidFill>
                <a:latin typeface="Arial Black" pitchFamily="34" charset="0"/>
              </a:rPr>
              <a:t>основную сумму займа.</a:t>
            </a:r>
          </a:p>
        </p:txBody>
      </p:sp>
      <p:sp>
        <p:nvSpPr>
          <p:cNvPr id="6" name="Прямоугольник 5"/>
          <p:cNvSpPr/>
          <p:nvPr/>
        </p:nvSpPr>
        <p:spPr>
          <a:xfrm>
            <a:off x="4071938" y="3214688"/>
            <a:ext cx="4572000" cy="923330"/>
          </a:xfrm>
          <a:prstGeom prst="rect">
            <a:avLst/>
          </a:prstGeom>
        </p:spPr>
        <p:txBody>
          <a:bodyPr>
            <a:spAutoFit/>
          </a:bodyPr>
          <a:lstStyle/>
          <a:p>
            <a:pPr>
              <a:defRPr/>
            </a:pPr>
            <a:r>
              <a:rPr lang="ru-RU" dirty="0">
                <a:latin typeface="Arial Black" pitchFamily="34" charset="0"/>
              </a:rPr>
              <a:t>* Обязан выплатить </a:t>
            </a:r>
            <a:r>
              <a:rPr lang="ru-RU" i="1" u="sng" dirty="0">
                <a:solidFill>
                  <a:srgbClr val="002060"/>
                </a:solidFill>
                <a:latin typeface="Arial Black" pitchFamily="34" charset="0"/>
              </a:rPr>
              <a:t>стоимость кредита </a:t>
            </a:r>
            <a:r>
              <a:rPr lang="ru-RU" dirty="0">
                <a:latin typeface="Arial Black" pitchFamily="34" charset="0"/>
              </a:rPr>
              <a:t>(плата за услугу, страховку и т.д.)</a:t>
            </a:r>
          </a:p>
        </p:txBody>
      </p:sp>
      <p:sp>
        <p:nvSpPr>
          <p:cNvPr id="7" name="Прямоугольник 6"/>
          <p:cNvSpPr/>
          <p:nvPr/>
        </p:nvSpPr>
        <p:spPr>
          <a:xfrm rot="10800000" flipV="1">
            <a:off x="4000500" y="5285879"/>
            <a:ext cx="4786313" cy="923330"/>
          </a:xfrm>
          <a:prstGeom prst="rect">
            <a:avLst/>
          </a:prstGeom>
        </p:spPr>
        <p:txBody>
          <a:bodyPr>
            <a:spAutoFit/>
          </a:bodyPr>
          <a:lstStyle/>
          <a:p>
            <a:pPr>
              <a:defRPr/>
            </a:pPr>
            <a:r>
              <a:rPr lang="ru-RU" dirty="0">
                <a:latin typeface="Arial Black" pitchFamily="34" charset="0"/>
              </a:rPr>
              <a:t>* Должен учитывать уровень  </a:t>
            </a:r>
            <a:r>
              <a:rPr lang="ru-RU" i="1" u="sng" dirty="0">
                <a:solidFill>
                  <a:srgbClr val="002060"/>
                </a:solidFill>
                <a:latin typeface="Arial Black" pitchFamily="34" charset="0"/>
              </a:rPr>
              <a:t>годовой процентной ставки.</a:t>
            </a:r>
          </a:p>
          <a:p>
            <a:pPr>
              <a:defRPr/>
            </a:pPr>
            <a:endParaRPr lang="ru-RU" dirty="0">
              <a:latin typeface="Arial Black" pitchFamily="34" charset="0"/>
            </a:endParaRPr>
          </a:p>
        </p:txBody>
      </p:sp>
    </p:spTree>
    <p:extLst>
      <p:ext uri="{BB962C8B-B14F-4D97-AF65-F5344CB8AC3E}">
        <p14:creationId xmlns:p14="http://schemas.microsoft.com/office/powerpoint/2010/main" xmlns="" val="1112265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116632"/>
            <a:ext cx="7202776" cy="864096"/>
          </a:xfrm>
        </p:spPr>
        <p:txBody>
          <a:bodyPr>
            <a:noAutofit/>
          </a:bodyPr>
          <a:lstStyle/>
          <a:p>
            <a:pPr algn="ctr" eaLnBrk="1" hangingPunct="1">
              <a:defRPr/>
            </a:pPr>
            <a:r>
              <a:rPr lang="ru-RU" sz="3600" b="1" dirty="0" smtClean="0">
                <a:solidFill>
                  <a:srgbClr val="FF0000"/>
                </a:solidFill>
              </a:rPr>
              <a:t>Преимущества кредита:</a:t>
            </a:r>
            <a:endParaRPr lang="ru-RU" sz="3600" b="1" dirty="0">
              <a:solidFill>
                <a:srgbClr val="FF0000"/>
              </a:solidFill>
            </a:endParaRPr>
          </a:p>
        </p:txBody>
      </p:sp>
      <p:sp>
        <p:nvSpPr>
          <p:cNvPr id="3" name="Содержимое 2"/>
          <p:cNvSpPr>
            <a:spLocks noGrp="1"/>
          </p:cNvSpPr>
          <p:nvPr>
            <p:ph idx="1"/>
          </p:nvPr>
        </p:nvSpPr>
        <p:spPr>
          <a:xfrm>
            <a:off x="179512" y="1333500"/>
            <a:ext cx="5976664" cy="5191844"/>
          </a:xfrm>
        </p:spPr>
        <p:txBody>
          <a:bodyPr>
            <a:normAutofit/>
          </a:bodyPr>
          <a:lstStyle/>
          <a:p>
            <a:pPr eaLnBrk="1" hangingPunct="1">
              <a:buFont typeface="Wingdings" panose="05000000000000000000" pitchFamily="2" charset="2"/>
              <a:buChar char="v"/>
              <a:defRPr/>
            </a:pPr>
            <a:r>
              <a:rPr lang="ru-RU" sz="2200" dirty="0" smtClean="0"/>
              <a:t>гибкость:</a:t>
            </a:r>
          </a:p>
          <a:p>
            <a:pPr eaLnBrk="1" hangingPunct="1">
              <a:buFont typeface="Wingdings" panose="05000000000000000000" pitchFamily="2" charset="2"/>
              <a:buChar char="v"/>
              <a:defRPr/>
            </a:pPr>
            <a:r>
              <a:rPr lang="ru-RU" sz="2200" dirty="0" smtClean="0"/>
              <a:t>безопасность:</a:t>
            </a:r>
          </a:p>
          <a:p>
            <a:pPr eaLnBrk="1" hangingPunct="1">
              <a:buFont typeface="Wingdings" panose="05000000000000000000" pitchFamily="2" charset="2"/>
              <a:buChar char="v"/>
              <a:defRPr/>
            </a:pPr>
            <a:r>
              <a:rPr lang="ru-RU" sz="2200" dirty="0" smtClean="0"/>
              <a:t> непредвиденные траты:</a:t>
            </a:r>
          </a:p>
          <a:p>
            <a:pPr eaLnBrk="1" hangingPunct="1">
              <a:buFont typeface="Wingdings" panose="05000000000000000000" pitchFamily="2" charset="2"/>
              <a:buChar char="v"/>
              <a:defRPr/>
            </a:pPr>
            <a:r>
              <a:rPr lang="ru-RU" sz="2200" dirty="0" smtClean="0"/>
              <a:t>возможность самой </a:t>
            </a:r>
          </a:p>
          <a:p>
            <a:pPr marL="0" indent="0" eaLnBrk="1" hangingPunct="1">
              <a:buNone/>
              <a:defRPr/>
            </a:pPr>
            <a:r>
              <a:rPr lang="ru-RU" sz="2200" dirty="0" smtClean="0"/>
              <a:t>покупки:</a:t>
            </a:r>
          </a:p>
          <a:p>
            <a:pPr eaLnBrk="1" hangingPunct="1">
              <a:buFont typeface="Wingdings" panose="05000000000000000000" pitchFamily="2" charset="2"/>
              <a:buChar char="v"/>
              <a:defRPr/>
            </a:pPr>
            <a:r>
              <a:rPr lang="ru-RU" sz="2200" dirty="0" smtClean="0"/>
              <a:t>немедленное получение </a:t>
            </a:r>
          </a:p>
          <a:p>
            <a:pPr marL="0" indent="0" eaLnBrk="1" hangingPunct="1">
              <a:buNone/>
              <a:defRPr/>
            </a:pPr>
            <a:r>
              <a:rPr lang="ru-RU" sz="2200" dirty="0" smtClean="0"/>
              <a:t>товара:</a:t>
            </a:r>
          </a:p>
          <a:p>
            <a:pPr eaLnBrk="1" hangingPunct="1">
              <a:buFont typeface="Wingdings" panose="05000000000000000000" pitchFamily="2" charset="2"/>
              <a:buChar char="v"/>
              <a:defRPr/>
            </a:pPr>
            <a:r>
              <a:rPr lang="ru-RU" sz="2200" dirty="0" smtClean="0"/>
              <a:t>возможность пользоваться  покупкой , пока она еще не оплачена.</a:t>
            </a:r>
          </a:p>
          <a:p>
            <a:pPr eaLnBrk="1" hangingPunct="1">
              <a:buFont typeface="Arial" charset="0"/>
              <a:buChar char="•"/>
              <a:defRPr/>
            </a:pPr>
            <a:endParaRPr lang="ru-RU" dirty="0" smtClean="0"/>
          </a:p>
          <a:p>
            <a:pPr eaLnBrk="1" hangingPunct="1">
              <a:buFont typeface="Arial" charset="0"/>
              <a:buChar char="•"/>
              <a:defRPr/>
            </a:pPr>
            <a:endParaRPr lang="ru-RU" dirty="0"/>
          </a:p>
        </p:txBody>
      </p:sp>
      <p:pic>
        <p:nvPicPr>
          <p:cNvPr id="6148" name="Picture 4" descr="Картинки по запросу картинки про креди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5250" y="1556792"/>
            <a:ext cx="523875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3811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4375" y="0"/>
            <a:ext cx="7772400" cy="1071546"/>
          </a:xfrm>
        </p:spPr>
        <p:txBody>
          <a:bodyPr/>
          <a:lstStyle/>
          <a:p>
            <a:pPr>
              <a:defRPr/>
            </a:pPr>
            <a:r>
              <a:rPr lang="ru-RU" b="1" dirty="0" smtClean="0">
                <a:solidFill>
                  <a:srgbClr val="FF0000"/>
                </a:solidFill>
              </a:rPr>
              <a:t>Недостатки </a:t>
            </a:r>
            <a:r>
              <a:rPr lang="ru-RU" b="1" dirty="0">
                <a:solidFill>
                  <a:srgbClr val="FF0000"/>
                </a:solidFill>
              </a:rPr>
              <a:t>кредита:</a:t>
            </a:r>
            <a:endParaRPr lang="ru-RU" i="1" dirty="0" smtClean="0">
              <a:ln>
                <a:solidFill>
                  <a:srgbClr val="C00000"/>
                </a:solidFill>
              </a:ln>
              <a:solidFill>
                <a:srgbClr val="FFC000"/>
              </a:solidFill>
            </a:endParaRPr>
          </a:p>
        </p:txBody>
      </p:sp>
      <p:sp>
        <p:nvSpPr>
          <p:cNvPr id="18435" name="Rectangle 3"/>
          <p:cNvSpPr>
            <a:spLocks noGrp="1" noChangeArrowheads="1"/>
          </p:cNvSpPr>
          <p:nvPr>
            <p:ph idx="1"/>
          </p:nvPr>
        </p:nvSpPr>
        <p:spPr>
          <a:xfrm>
            <a:off x="0" y="3406545"/>
            <a:ext cx="8929688" cy="2571750"/>
          </a:xfrm>
        </p:spPr>
        <p:txBody>
          <a:bodyPr>
            <a:noAutofit/>
          </a:bodyPr>
          <a:lstStyle/>
          <a:p>
            <a:pPr marL="548640" indent="-411480" eaLnBrk="1" fontAlgn="auto" hangingPunct="1">
              <a:lnSpc>
                <a:spcPct val="105000"/>
              </a:lnSpc>
              <a:spcAft>
                <a:spcPts val="0"/>
              </a:spcAft>
              <a:buClr>
                <a:schemeClr val="tx1">
                  <a:shade val="95000"/>
                </a:schemeClr>
              </a:buClr>
              <a:buFont typeface="Wingdings" pitchFamily="2" charset="2"/>
              <a:buNone/>
              <a:defRPr/>
            </a:pPr>
            <a:r>
              <a:rPr lang="ru-RU" sz="1800" b="1" i="1" u="sng" dirty="0" smtClean="0">
                <a:solidFill>
                  <a:srgbClr val="002060"/>
                </a:solidFill>
                <a:latin typeface="Bookman Old Style" pitchFamily="18" charset="0"/>
              </a:rPr>
              <a:t>Более высокая цена</a:t>
            </a:r>
            <a:r>
              <a:rPr lang="ru-RU" sz="1800" b="1" i="1" dirty="0" smtClean="0">
                <a:solidFill>
                  <a:srgbClr val="002060"/>
                </a:solidFill>
                <a:latin typeface="Bookman Old Style" pitchFamily="18" charset="0"/>
              </a:rPr>
              <a:t>. </a:t>
            </a:r>
            <a:r>
              <a:rPr lang="ru-RU" sz="1800" dirty="0" smtClean="0">
                <a:latin typeface="Bookman Old Style" pitchFamily="18" charset="0"/>
              </a:rPr>
              <a:t>Пользование кредитом включает проценты и оплату услуг по его обслуживанию, что увеличивает стоимость приобретаемых в кредит товаров и услуг.</a:t>
            </a:r>
            <a:endParaRPr lang="ru-RU" sz="1800" i="1" dirty="0" smtClean="0">
              <a:latin typeface="Bookman Old Style" pitchFamily="18" charset="0"/>
            </a:endParaRPr>
          </a:p>
          <a:p>
            <a:pPr marL="548640" indent="-411480" algn="just" eaLnBrk="1" fontAlgn="auto" hangingPunct="1">
              <a:lnSpc>
                <a:spcPct val="105000"/>
              </a:lnSpc>
              <a:spcAft>
                <a:spcPts val="0"/>
              </a:spcAft>
              <a:buClr>
                <a:schemeClr val="tx1">
                  <a:shade val="95000"/>
                </a:schemeClr>
              </a:buClr>
              <a:buFont typeface="Wingdings" pitchFamily="2" charset="2"/>
              <a:buNone/>
              <a:defRPr/>
            </a:pPr>
            <a:r>
              <a:rPr lang="ru-RU" sz="1800" b="1" i="1" u="sng" dirty="0" smtClean="0">
                <a:solidFill>
                  <a:srgbClr val="002060"/>
                </a:solidFill>
                <a:latin typeface="Bookman Old Style" pitchFamily="18" charset="0"/>
              </a:rPr>
              <a:t>Необдуманные покупки</a:t>
            </a:r>
            <a:r>
              <a:rPr lang="ru-RU" sz="1800" b="1" i="1" dirty="0" smtClean="0">
                <a:solidFill>
                  <a:srgbClr val="002060"/>
                </a:solidFill>
                <a:latin typeface="Bookman Old Style" pitchFamily="18" charset="0"/>
              </a:rPr>
              <a:t>. </a:t>
            </a:r>
            <a:r>
              <a:rPr lang="ru-RU" sz="1800" dirty="0" smtClean="0">
                <a:latin typeface="Bookman Old Style" pitchFamily="18" charset="0"/>
              </a:rPr>
              <a:t>Тот, кто покупает в кредит, часто пренебрегает распродажами и специальными скидками, потому что быстро привыкает к тому, что в любой момент может получить желаемое, и не задумывается над обоснованностью и рациональностью своих покупок.</a:t>
            </a:r>
          </a:p>
          <a:p>
            <a:pPr marL="548640" indent="-411480" eaLnBrk="1" fontAlgn="auto" hangingPunct="1">
              <a:lnSpc>
                <a:spcPct val="90000"/>
              </a:lnSpc>
              <a:spcAft>
                <a:spcPts val="0"/>
              </a:spcAft>
              <a:buClr>
                <a:schemeClr val="tx1">
                  <a:shade val="95000"/>
                </a:schemeClr>
              </a:buClr>
              <a:buFont typeface="Wingdings 2"/>
              <a:buChar char=""/>
              <a:defRPr/>
            </a:pPr>
            <a:endParaRPr lang="ru-RU" sz="2000" dirty="0" smtClean="0"/>
          </a:p>
        </p:txBody>
      </p:sp>
      <p:sp>
        <p:nvSpPr>
          <p:cNvPr id="18436" name="Rectangle 4"/>
          <p:cNvSpPr>
            <a:spLocks noChangeArrowheads="1"/>
          </p:cNvSpPr>
          <p:nvPr/>
        </p:nvSpPr>
        <p:spPr bwMode="auto">
          <a:xfrm>
            <a:off x="0" y="928688"/>
            <a:ext cx="5508625" cy="257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4638" indent="-274638" eaLnBrk="0" hangingPunct="0">
              <a:tabLst>
                <a:tab pos="0" algn="l"/>
              </a:tabLst>
              <a:defRPr sz="2400">
                <a:solidFill>
                  <a:schemeClr val="tx1"/>
                </a:solidFill>
                <a:latin typeface="Times New Roman" panose="02020603050405020304" pitchFamily="18" charset="0"/>
              </a:defRPr>
            </a:lvl1pPr>
            <a:lvl2pPr marL="742950" indent="-285750" eaLnBrk="0" hangingPunct="0">
              <a:tabLst>
                <a:tab pos="0" algn="l"/>
              </a:tabLst>
              <a:defRPr sz="2400">
                <a:solidFill>
                  <a:schemeClr val="tx1"/>
                </a:solidFill>
                <a:latin typeface="Times New Roman" panose="02020603050405020304" pitchFamily="18" charset="0"/>
              </a:defRPr>
            </a:lvl2pPr>
            <a:lvl3pPr marL="1143000" indent="-228600" eaLnBrk="0" hangingPunct="0">
              <a:tabLst>
                <a:tab pos="0" algn="l"/>
              </a:tabLst>
              <a:defRPr sz="2400">
                <a:solidFill>
                  <a:schemeClr val="tx1"/>
                </a:solidFill>
                <a:latin typeface="Times New Roman" panose="02020603050405020304" pitchFamily="18" charset="0"/>
              </a:defRPr>
            </a:lvl3pPr>
            <a:lvl4pPr marL="1600200" indent="-228600" eaLnBrk="0" hangingPunct="0">
              <a:tabLst>
                <a:tab pos="0" algn="l"/>
              </a:tabLst>
              <a:defRPr sz="2400">
                <a:solidFill>
                  <a:schemeClr val="tx1"/>
                </a:solidFill>
                <a:latin typeface="Times New Roman" panose="02020603050405020304" pitchFamily="18" charset="0"/>
              </a:defRPr>
            </a:lvl4pPr>
            <a:lvl5pPr marL="2057400" indent="-228600" eaLnBrk="0" hangingPunct="0">
              <a:tabLst>
                <a:tab pos="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9pPr>
          </a:lstStyle>
          <a:p>
            <a:pPr algn="just" eaLnBrk="1" hangingPunct="1">
              <a:spcBef>
                <a:spcPct val="20000"/>
              </a:spcBef>
              <a:buClr>
                <a:schemeClr val="accent2"/>
              </a:buClr>
              <a:buFont typeface="Wingdings" panose="05000000000000000000" pitchFamily="2" charset="2"/>
              <a:buNone/>
            </a:pPr>
            <a:r>
              <a:rPr lang="ru-RU" b="1" i="1" u="sng" dirty="0">
                <a:solidFill>
                  <a:srgbClr val="002060"/>
                </a:solidFill>
                <a:latin typeface="Bookman Old Style" panose="02050604050505020204" pitchFamily="18" charset="0"/>
              </a:rPr>
              <a:t>   </a:t>
            </a:r>
            <a:r>
              <a:rPr lang="ru-RU" sz="1800" b="1" i="1" u="sng" dirty="0">
                <a:solidFill>
                  <a:srgbClr val="002060"/>
                </a:solidFill>
                <a:latin typeface="Bookman Old Style" panose="02050604050505020204" pitchFamily="18" charset="0"/>
              </a:rPr>
              <a:t>Перерасход. </a:t>
            </a:r>
            <a:r>
              <a:rPr lang="ru-RU" sz="1800" dirty="0">
                <a:latin typeface="Bookman Old Style" panose="02050604050505020204" pitchFamily="18" charset="0"/>
              </a:rPr>
              <a:t>Кредит создает обманчивую видимость доступности различных благ, и некоторые покупатели начинают слишком легко </a:t>
            </a:r>
            <a:r>
              <a:rPr lang="ru-RU" sz="1800" i="1" dirty="0">
                <a:latin typeface="Bookman Old Style" panose="02050604050505020204" pitchFamily="18" charset="0"/>
              </a:rPr>
              <a:t>тратить</a:t>
            </a:r>
            <a:r>
              <a:rPr lang="ru-RU" sz="1800" dirty="0">
                <a:latin typeface="Bookman Old Style" panose="02050604050505020204" pitchFamily="18" charset="0"/>
              </a:rPr>
              <a:t> деньги. В этом случае им становится сложно делать обязательные ежемесячные выплаты по мере роста задолженности.</a:t>
            </a:r>
            <a:endParaRPr lang="ru-RU" sz="1800" i="1" dirty="0">
              <a:latin typeface="Bookman Old Style" panose="02050604050505020204" pitchFamily="18" charset="0"/>
            </a:endParaRPr>
          </a:p>
        </p:txBody>
      </p:sp>
      <p:pic>
        <p:nvPicPr>
          <p:cNvPr id="6" name="Picture 4"/>
          <p:cNvPicPr>
            <a:picLocks noChangeAspect="1" noChangeArrowheads="1"/>
          </p:cNvPicPr>
          <p:nvPr/>
        </p:nvPicPr>
        <p:blipFill>
          <a:blip r:embed="rId3"/>
          <a:srcRect/>
          <a:stretch>
            <a:fillRect/>
          </a:stretch>
        </p:blipFill>
        <p:spPr bwMode="auto">
          <a:xfrm>
            <a:off x="5841372" y="332656"/>
            <a:ext cx="3086100" cy="2857500"/>
          </a:xfrm>
          <a:prstGeom prst="rect">
            <a:avLst/>
          </a:prstGeom>
          <a:ln>
            <a:noFill/>
          </a:ln>
          <a:effectLst>
            <a:outerShdw blurRad="292100" dist="139700" dir="2700000" algn="tl" rotWithShape="0">
              <a:srgbClr val="333333">
                <a:alpha val="65000"/>
              </a:srgbClr>
            </a:outerShdw>
          </a:effectLst>
        </p:spPr>
      </p:pic>
      <p:sp>
        <p:nvSpPr>
          <p:cNvPr id="2" name="AutoShape 2" descr="Картинки по запросу картинки про креди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артинки про креди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3964120339"/>
      </p:ext>
    </p:extLst>
  </p:cSld>
  <p:clrMapOvr>
    <a:masterClrMapping/>
  </p:clrMapOvr>
  <p:transition spd="slow">
    <p:comb dir="vert"/>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436"/>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843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P spid="184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188640"/>
            <a:ext cx="7990656" cy="1152128"/>
          </a:xfrm>
        </p:spPr>
        <p:txBody>
          <a:bodyPr>
            <a:normAutofit fontScale="90000"/>
          </a:bodyPr>
          <a:lstStyle/>
          <a:p>
            <a:pPr>
              <a:defRPr/>
            </a:pPr>
            <a:r>
              <a:rPr lang="ru-RU" b="1" dirty="0">
                <a:solidFill>
                  <a:srgbClr val="002060"/>
                </a:solidFill>
              </a:rPr>
              <a:t>Из всего вышеизложенного можно извлечь несколько уроков:</a:t>
            </a:r>
            <a:br>
              <a:rPr lang="ru-RU" b="1" dirty="0">
                <a:solidFill>
                  <a:srgbClr val="002060"/>
                </a:solidFill>
              </a:rPr>
            </a:br>
            <a:endParaRPr lang="ru-RU" dirty="0">
              <a:ln>
                <a:solidFill>
                  <a:srgbClr val="C00000"/>
                </a:solidFill>
              </a:ln>
              <a:solidFill>
                <a:srgbClr val="002060"/>
              </a:solidFill>
            </a:endParaRPr>
          </a:p>
        </p:txBody>
      </p:sp>
      <p:sp>
        <p:nvSpPr>
          <p:cNvPr id="73732" name="Rectangle 4"/>
          <p:cNvSpPr>
            <a:spLocks noGrp="1" noChangeArrowheads="1"/>
          </p:cNvSpPr>
          <p:nvPr>
            <p:ph idx="1"/>
          </p:nvPr>
        </p:nvSpPr>
        <p:spPr>
          <a:xfrm>
            <a:off x="3429000" y="1340768"/>
            <a:ext cx="5715000" cy="5517232"/>
          </a:xfrm>
        </p:spPr>
        <p:txBody>
          <a:bodyPr>
            <a:normAutofit/>
          </a:bodyPr>
          <a:lstStyle/>
          <a:p>
            <a:pPr marL="0" indent="715963" eaLnBrk="1" hangingPunct="1">
              <a:lnSpc>
                <a:spcPct val="80000"/>
              </a:lnSpc>
              <a:buFontTx/>
              <a:buNone/>
              <a:defRPr/>
            </a:pPr>
            <a:r>
              <a:rPr lang="ru-RU" sz="2200" b="1" i="1" u="sng" dirty="0" smtClean="0">
                <a:solidFill>
                  <a:srgbClr val="002060"/>
                </a:solidFill>
              </a:rPr>
              <a:t>во-первых</a:t>
            </a:r>
            <a:r>
              <a:rPr lang="ru-RU" sz="2200" b="1" i="1" u="sng" dirty="0" smtClean="0"/>
              <a:t>,</a:t>
            </a:r>
            <a:r>
              <a:rPr lang="ru-RU" sz="2200" dirty="0" smtClean="0"/>
              <a:t> </a:t>
            </a:r>
            <a:r>
              <a:rPr lang="ru-RU" sz="2200" b="1" dirty="0" smtClean="0"/>
              <a:t>не надо брать деньги в долг у людей и структур, связанных с криминальным миром, так как в случае неуплаты с вами будут разбираться не по закону, а по внутренним, весьма жестким правилам, которые могут стоить вам всего имущества, а то и жизни;</a:t>
            </a:r>
            <a:endParaRPr lang="ru-RU" sz="2200" dirty="0" smtClean="0"/>
          </a:p>
          <a:p>
            <a:pPr marL="0" indent="715963" eaLnBrk="1" hangingPunct="1">
              <a:lnSpc>
                <a:spcPct val="80000"/>
              </a:lnSpc>
              <a:buFontTx/>
              <a:buNone/>
              <a:defRPr/>
            </a:pPr>
            <a:r>
              <a:rPr lang="ru-RU" sz="2200" b="1" i="1" u="sng" dirty="0" smtClean="0">
                <a:solidFill>
                  <a:srgbClr val="002060"/>
                </a:solidFill>
              </a:rPr>
              <a:t>во-вторых</a:t>
            </a:r>
            <a:r>
              <a:rPr lang="ru-RU" sz="2200" b="1" i="1" u="sng" dirty="0" smtClean="0"/>
              <a:t>,</a:t>
            </a:r>
            <a:r>
              <a:rPr lang="ru-RU" sz="2200" dirty="0" smtClean="0"/>
              <a:t> </a:t>
            </a:r>
            <a:r>
              <a:rPr lang="ru-RU" sz="2200" b="1" dirty="0" smtClean="0"/>
              <a:t>стремясь отдать долг одному кредитору, нельзя делать новые долги на более тяжелых условиях – с первым кредитором еще можно будет договориться о смягчении наказания, с кредиторами второй волны – скорее всего, нет;</a:t>
            </a:r>
          </a:p>
          <a:p>
            <a:pPr marL="0" indent="715963" eaLnBrk="1" hangingPunct="1">
              <a:lnSpc>
                <a:spcPct val="80000"/>
              </a:lnSpc>
              <a:buFontTx/>
              <a:buNone/>
              <a:defRPr/>
            </a:pPr>
            <a:r>
              <a:rPr lang="ru-RU" sz="2200" b="1" i="1" u="sng" dirty="0" smtClean="0">
                <a:solidFill>
                  <a:srgbClr val="002060"/>
                </a:solidFill>
              </a:rPr>
              <a:t>в-третьих,</a:t>
            </a:r>
            <a:r>
              <a:rPr lang="ru-RU" sz="2200" b="1" i="1" u="sng" dirty="0" smtClean="0"/>
              <a:t> </a:t>
            </a:r>
            <a:r>
              <a:rPr lang="ru-RU" sz="2200" b="1" i="1" dirty="0" smtClean="0"/>
              <a:t>как</a:t>
            </a:r>
            <a:r>
              <a:rPr lang="ru-RU" sz="2200" b="1" dirty="0" smtClean="0"/>
              <a:t> бы тяжела не была ситуация, нельзя брать в долг, не задумываясь о последствиях.</a:t>
            </a:r>
          </a:p>
          <a:p>
            <a:pPr marL="0" indent="715963" eaLnBrk="1" hangingPunct="1">
              <a:spcBef>
                <a:spcPct val="0"/>
              </a:spcBef>
              <a:buFontTx/>
              <a:buNone/>
              <a:defRPr/>
            </a:pPr>
            <a:endParaRPr lang="ru-RU" sz="2200" dirty="0" smtClean="0"/>
          </a:p>
        </p:txBody>
      </p:sp>
      <p:sp>
        <p:nvSpPr>
          <p:cNvPr id="73733" name="WordArt 5"/>
          <p:cNvSpPr>
            <a:spLocks noChangeArrowheads="1" noChangeShapeType="1" noTextEdit="1"/>
          </p:cNvSpPr>
          <p:nvPr/>
        </p:nvSpPr>
        <p:spPr bwMode="auto">
          <a:xfrm>
            <a:off x="1357313" y="0"/>
            <a:ext cx="8569325" cy="854075"/>
          </a:xfrm>
          <a:prstGeom prst="rect">
            <a:avLst/>
          </a:prstGeom>
        </p:spPr>
        <p:txBody>
          <a:bodyPr wrap="none" fromWordArt="1">
            <a:prstTxWarp prst="textPlain">
              <a:avLst>
                <a:gd name="adj" fmla="val 50444"/>
              </a:avLst>
            </a:prstTxWarp>
          </a:bodyPr>
          <a:lstStyle/>
          <a:p>
            <a:pPr algn="ctr"/>
            <a:r>
              <a:rPr lang="ru-RU" sz="3600" b="1" kern="10">
                <a:ln w="9525">
                  <a:solidFill>
                    <a:srgbClr val="FFCC00"/>
                  </a:solidFill>
                  <a:round/>
                  <a:headEnd/>
                  <a:tailEnd/>
                </a:ln>
                <a:solidFill>
                  <a:srgbClr val="FFFF00"/>
                </a:solidFill>
                <a:latin typeface="Comic Sans MS" panose="030F0702030302020204" pitchFamily="66" charset="0"/>
              </a:rPr>
              <a:t> </a:t>
            </a:r>
          </a:p>
        </p:txBody>
      </p:sp>
      <p:pic>
        <p:nvPicPr>
          <p:cNvPr id="4" name="Picture 6" descr="8"/>
          <p:cNvPicPr>
            <a:picLocks noChangeAspect="1" noChangeArrowheads="1"/>
          </p:cNvPicPr>
          <p:nvPr/>
        </p:nvPicPr>
        <p:blipFill>
          <a:blip r:embed="rId3"/>
          <a:srcRect/>
          <a:stretch>
            <a:fillRect/>
          </a:stretch>
        </p:blipFill>
        <p:spPr bwMode="auto">
          <a:xfrm>
            <a:off x="214313" y="1428750"/>
            <a:ext cx="3057525" cy="3324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01050115"/>
      </p:ext>
    </p:extLst>
  </p:cSld>
  <p:clrMapOvr>
    <a:masterClrMapping/>
  </p:clrMapOvr>
  <p:transition spd="slow">
    <p:newsflash/>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 calcmode="lin" valueType="num">
                                      <p:cBhvr>
                                        <p:cTn id="9" dur="500" fill="hold"/>
                                        <p:tgtEl>
                                          <p:spTgt spid="7373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7373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73732">
                                            <p:txEl>
                                              <p:pRg st="0" end="0"/>
                                            </p:txEl>
                                          </p:spTgt>
                                        </p:tgtEl>
                                        <p:attrNameLst>
                                          <p:attrName>style.visibility</p:attrName>
                                        </p:attrNameLst>
                                      </p:cBhvr>
                                      <p:to>
                                        <p:strVal val="visible"/>
                                      </p:to>
                                    </p:set>
                                    <p:anim from="(-#ppt_w/2)" to="(#ppt_x)" calcmode="lin" valueType="num">
                                      <p:cBhvr>
                                        <p:cTn id="14" dur="300" fill="hold">
                                          <p:stCondLst>
                                            <p:cond delay="0"/>
                                          </p:stCondLst>
                                        </p:cTn>
                                        <p:tgtEl>
                                          <p:spTgt spid="73732">
                                            <p:txEl>
                                              <p:pRg st="0" end="0"/>
                                            </p:txEl>
                                          </p:spTgt>
                                        </p:tgtEl>
                                        <p:attrNameLst>
                                          <p:attrName>ppt_x</p:attrName>
                                        </p:attrNameLst>
                                      </p:cBhvr>
                                    </p:anim>
                                    <p:anim from="0" to="-1.0" calcmode="lin" valueType="num">
                                      <p:cBhvr>
                                        <p:cTn id="15" dur="100" decel="50000" autoRev="1" fill="hold">
                                          <p:stCondLst>
                                            <p:cond delay="300"/>
                                          </p:stCondLst>
                                        </p:cTn>
                                        <p:tgtEl>
                                          <p:spTgt spid="73732">
                                            <p:txEl>
                                              <p:pRg st="0" end="0"/>
                                            </p:txEl>
                                          </p:spTgt>
                                        </p:tgtEl>
                                        <p:attrNameLst>
                                          <p:attrName>xshear</p:attrName>
                                        </p:attrNameLst>
                                      </p:cBhvr>
                                    </p:anim>
                                    <p:animScale>
                                      <p:cBhvr>
                                        <p:cTn id="16" dur="100" decel="100000" autoRev="1" fill="hold">
                                          <p:stCondLst>
                                            <p:cond delay="300"/>
                                          </p:stCondLst>
                                        </p:cTn>
                                        <p:tgtEl>
                                          <p:spTgt spid="73732">
                                            <p:txEl>
                                              <p:pRg st="0" end="0"/>
                                            </p:txEl>
                                          </p:spTgt>
                                        </p:tgtEl>
                                      </p:cBhvr>
                                      <p:from x="100000" y="100000"/>
                                      <p:to x="80000" y="100000"/>
                                    </p:animScale>
                                    <p:anim by="(#ppt_h/3+#ppt_w*0.1)" calcmode="lin" valueType="num">
                                      <p:cBhvr additive="sum">
                                        <p:cTn id="17" dur="100" decel="100000" autoRev="1" fill="hold">
                                          <p:stCondLst>
                                            <p:cond delay="300"/>
                                          </p:stCondLst>
                                        </p:cTn>
                                        <p:tgtEl>
                                          <p:spTgt spid="73732">
                                            <p:txEl>
                                              <p:pRg st="0" end="0"/>
                                            </p:txEl>
                                          </p:spTgt>
                                        </p:tgtEl>
                                        <p:attrNameLst>
                                          <p:attrName>ppt_x</p:attrName>
                                        </p:attrNameLst>
                                      </p:cBhvr>
                                    </p:anim>
                                  </p:childTnLst>
                                </p:cTn>
                              </p:par>
                            </p:childTnLst>
                          </p:cTn>
                        </p:par>
                        <p:par>
                          <p:cTn id="18" fill="hold" nodeType="afterGroup">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73732">
                                            <p:txEl>
                                              <p:pRg st="1" end="1"/>
                                            </p:txEl>
                                          </p:spTgt>
                                        </p:tgtEl>
                                        <p:attrNameLst>
                                          <p:attrName>style.visibility</p:attrName>
                                        </p:attrNameLst>
                                      </p:cBhvr>
                                      <p:to>
                                        <p:strVal val="visible"/>
                                      </p:to>
                                    </p:set>
                                    <p:anim from="(-#ppt_w/2)" to="(#ppt_x)" calcmode="lin" valueType="num">
                                      <p:cBhvr>
                                        <p:cTn id="21" dur="300" fill="hold">
                                          <p:stCondLst>
                                            <p:cond delay="0"/>
                                          </p:stCondLst>
                                        </p:cTn>
                                        <p:tgtEl>
                                          <p:spTgt spid="73732">
                                            <p:txEl>
                                              <p:pRg st="1" end="1"/>
                                            </p:txEl>
                                          </p:spTgt>
                                        </p:tgtEl>
                                        <p:attrNameLst>
                                          <p:attrName>ppt_x</p:attrName>
                                        </p:attrNameLst>
                                      </p:cBhvr>
                                    </p:anim>
                                    <p:anim from="0" to="-1.0" calcmode="lin" valueType="num">
                                      <p:cBhvr>
                                        <p:cTn id="22" dur="100" decel="50000" autoRev="1" fill="hold">
                                          <p:stCondLst>
                                            <p:cond delay="300"/>
                                          </p:stCondLst>
                                        </p:cTn>
                                        <p:tgtEl>
                                          <p:spTgt spid="73732">
                                            <p:txEl>
                                              <p:pRg st="1" end="1"/>
                                            </p:txEl>
                                          </p:spTgt>
                                        </p:tgtEl>
                                        <p:attrNameLst>
                                          <p:attrName>xshear</p:attrName>
                                        </p:attrNameLst>
                                      </p:cBhvr>
                                    </p:anim>
                                    <p:animScale>
                                      <p:cBhvr>
                                        <p:cTn id="23" dur="100" decel="100000" autoRev="1" fill="hold">
                                          <p:stCondLst>
                                            <p:cond delay="300"/>
                                          </p:stCondLst>
                                        </p:cTn>
                                        <p:tgtEl>
                                          <p:spTgt spid="73732">
                                            <p:txEl>
                                              <p:pRg st="1" end="1"/>
                                            </p:txEl>
                                          </p:spTgt>
                                        </p:tgtEl>
                                      </p:cBhvr>
                                      <p:from x="100000" y="100000"/>
                                      <p:to x="80000" y="100000"/>
                                    </p:animScale>
                                    <p:anim by="(#ppt_h/3+#ppt_w*0.1)" calcmode="lin" valueType="num">
                                      <p:cBhvr additive="sum">
                                        <p:cTn id="24" dur="100" decel="100000" autoRev="1" fill="hold">
                                          <p:stCondLst>
                                            <p:cond delay="300"/>
                                          </p:stCondLst>
                                        </p:cTn>
                                        <p:tgtEl>
                                          <p:spTgt spid="73732">
                                            <p:txEl>
                                              <p:pRg st="1" end="1"/>
                                            </p:txEl>
                                          </p:spTgt>
                                        </p:tgtEl>
                                        <p:attrNameLst>
                                          <p:attrName>ppt_x</p:attrName>
                                        </p:attrNameLst>
                                      </p:cBhvr>
                                    </p:anim>
                                  </p:childTnLst>
                                </p:cTn>
                              </p:par>
                            </p:childTnLst>
                          </p:cTn>
                        </p:par>
                        <p:par>
                          <p:cTn id="25" fill="hold" nodeType="afterGroup">
                            <p:stCondLst>
                              <p:cond delay="1500"/>
                            </p:stCondLst>
                            <p:childTnLst>
                              <p:par>
                                <p:cTn id="26" presetID="34" presetClass="entr" presetSubtype="0" fill="hold" grpId="0" nodeType="afterEffect">
                                  <p:stCondLst>
                                    <p:cond delay="0"/>
                                  </p:stCondLst>
                                  <p:childTnLst>
                                    <p:set>
                                      <p:cBhvr>
                                        <p:cTn id="27" dur="1" fill="hold">
                                          <p:stCondLst>
                                            <p:cond delay="0"/>
                                          </p:stCondLst>
                                        </p:cTn>
                                        <p:tgtEl>
                                          <p:spTgt spid="73732">
                                            <p:txEl>
                                              <p:pRg st="2" end="2"/>
                                            </p:txEl>
                                          </p:spTgt>
                                        </p:tgtEl>
                                        <p:attrNameLst>
                                          <p:attrName>style.visibility</p:attrName>
                                        </p:attrNameLst>
                                      </p:cBhvr>
                                      <p:to>
                                        <p:strVal val="visible"/>
                                      </p:to>
                                    </p:set>
                                    <p:anim from="(-#ppt_w/2)" to="(#ppt_x)" calcmode="lin" valueType="num">
                                      <p:cBhvr>
                                        <p:cTn id="28" dur="300" fill="hold">
                                          <p:stCondLst>
                                            <p:cond delay="0"/>
                                          </p:stCondLst>
                                        </p:cTn>
                                        <p:tgtEl>
                                          <p:spTgt spid="73732">
                                            <p:txEl>
                                              <p:pRg st="2" end="2"/>
                                            </p:txEl>
                                          </p:spTgt>
                                        </p:tgtEl>
                                        <p:attrNameLst>
                                          <p:attrName>ppt_x</p:attrName>
                                        </p:attrNameLst>
                                      </p:cBhvr>
                                    </p:anim>
                                    <p:anim from="0" to="-1.0" calcmode="lin" valueType="num">
                                      <p:cBhvr>
                                        <p:cTn id="29" dur="100" decel="50000" autoRev="1" fill="hold">
                                          <p:stCondLst>
                                            <p:cond delay="300"/>
                                          </p:stCondLst>
                                        </p:cTn>
                                        <p:tgtEl>
                                          <p:spTgt spid="73732">
                                            <p:txEl>
                                              <p:pRg st="2" end="2"/>
                                            </p:txEl>
                                          </p:spTgt>
                                        </p:tgtEl>
                                        <p:attrNameLst>
                                          <p:attrName>xshear</p:attrName>
                                        </p:attrNameLst>
                                      </p:cBhvr>
                                    </p:anim>
                                    <p:animScale>
                                      <p:cBhvr>
                                        <p:cTn id="30" dur="100" decel="100000" autoRev="1" fill="hold">
                                          <p:stCondLst>
                                            <p:cond delay="300"/>
                                          </p:stCondLst>
                                        </p:cTn>
                                        <p:tgtEl>
                                          <p:spTgt spid="73732">
                                            <p:txEl>
                                              <p:pRg st="2" end="2"/>
                                            </p:txEl>
                                          </p:spTgt>
                                        </p:tgtEl>
                                      </p:cBhvr>
                                      <p:from x="100000" y="100000"/>
                                      <p:to x="80000" y="100000"/>
                                    </p:animScale>
                                    <p:anim by="(#ppt_h/3+#ppt_w*0.1)" calcmode="lin" valueType="num">
                                      <p:cBhvr additive="sum">
                                        <p:cTn id="31" dur="100" decel="100000" autoRev="1" fill="hold">
                                          <p:stCondLst>
                                            <p:cond delay="300"/>
                                          </p:stCondLst>
                                        </p:cTn>
                                        <p:tgtEl>
                                          <p:spTgt spid="73732">
                                            <p:txEl>
                                              <p:pRg st="2" end="2"/>
                                            </p:txEl>
                                          </p:spTgt>
                                        </p:tgtEl>
                                        <p:attrNameLst>
                                          <p:attrName>ppt_x</p:attrName>
                                        </p:attrNameLst>
                                      </p:cBhvr>
                                    </p:anim>
                                  </p:childTnLst>
                                </p:cTn>
                              </p:par>
                            </p:childTnLst>
                          </p:cTn>
                        </p:par>
                        <p:par>
                          <p:cTn id="32" fill="hold" nodeType="afterGroup">
                            <p:stCondLst>
                              <p:cond delay="2000"/>
                            </p:stCondLst>
                            <p:childTnLst>
                              <p:par>
                                <p:cTn id="33" presetID="37"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450" decel="100000" fill="hold"/>
                                        <p:tgtEl>
                                          <p:spTgt spid="4"/>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p:bldP spid="737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000500" y="0"/>
            <a:ext cx="5143500" cy="6858000"/>
          </a:xfrm>
        </p:spPr>
        <p:txBody>
          <a:bodyPr>
            <a:normAutofit/>
          </a:bodyPr>
          <a:lstStyle/>
          <a:p>
            <a:pPr marL="0" indent="715963" eaLnBrk="1" fontAlgn="auto" hangingPunct="1">
              <a:lnSpc>
                <a:spcPct val="90000"/>
              </a:lnSpc>
              <a:spcAft>
                <a:spcPts val="0"/>
              </a:spcAft>
              <a:buClr>
                <a:schemeClr val="tx1">
                  <a:shade val="95000"/>
                </a:schemeClr>
              </a:buClr>
              <a:buFontTx/>
              <a:buNone/>
              <a:defRPr/>
            </a:pPr>
            <a:endParaRPr lang="ru-RU" sz="2400" b="1" i="1" dirty="0" smtClean="0">
              <a:solidFill>
                <a:srgbClr val="5D1333"/>
              </a:solidFill>
            </a:endParaRPr>
          </a:p>
          <a:p>
            <a:pPr marL="0" indent="715963" eaLnBrk="1" fontAlgn="auto" hangingPunct="1">
              <a:lnSpc>
                <a:spcPct val="90000"/>
              </a:lnSpc>
              <a:spcAft>
                <a:spcPts val="0"/>
              </a:spcAft>
              <a:buClr>
                <a:schemeClr val="tx1">
                  <a:shade val="95000"/>
                </a:schemeClr>
              </a:buClr>
              <a:buFontTx/>
              <a:buNone/>
              <a:defRPr/>
            </a:pPr>
            <a:r>
              <a:rPr lang="ru-RU" b="1" i="1" u="sng" dirty="0" smtClean="0">
                <a:solidFill>
                  <a:srgbClr val="002060"/>
                </a:solidFill>
              </a:rPr>
              <a:t>Жизнь в долг </a:t>
            </a:r>
            <a:r>
              <a:rPr lang="ru-RU" b="1" i="1" dirty="0" smtClean="0">
                <a:solidFill>
                  <a:srgbClr val="002060"/>
                </a:solidFill>
              </a:rPr>
              <a:t>– вполне нормальное явление в современном мире, если подходить ответственно к получению и возврату кредита. </a:t>
            </a:r>
          </a:p>
          <a:p>
            <a:pPr marL="0" indent="715963" eaLnBrk="1" fontAlgn="auto" hangingPunct="1">
              <a:lnSpc>
                <a:spcPct val="90000"/>
              </a:lnSpc>
              <a:spcAft>
                <a:spcPts val="0"/>
              </a:spcAft>
              <a:buClr>
                <a:schemeClr val="tx1">
                  <a:shade val="95000"/>
                </a:schemeClr>
              </a:buClr>
              <a:buFontTx/>
              <a:buNone/>
              <a:defRPr/>
            </a:pPr>
            <a:r>
              <a:rPr lang="ru-RU" sz="2200" b="1" dirty="0" smtClean="0"/>
              <a:t>Для нормальной и спокойной жизни в кредит необходима хорошая кредитная история. Если долги всегда отдавать вовремя, то не возникает ни проблем в личных отношениях с кредиторами, ни сложностей с поиском новых источников средств, когда они потребуются.</a:t>
            </a:r>
          </a:p>
          <a:p>
            <a:pPr marL="0" indent="715963" eaLnBrk="1" fontAlgn="auto" hangingPunct="1">
              <a:lnSpc>
                <a:spcPct val="90000"/>
              </a:lnSpc>
              <a:spcAft>
                <a:spcPts val="0"/>
              </a:spcAft>
              <a:buClr>
                <a:schemeClr val="tx1">
                  <a:shade val="95000"/>
                </a:schemeClr>
              </a:buClr>
              <a:buFontTx/>
              <a:buNone/>
              <a:defRPr/>
            </a:pPr>
            <a:r>
              <a:rPr lang="ru-RU" sz="2200" b="1" dirty="0" smtClean="0"/>
              <a:t>Надо внимательно изучить те условия (как устные, так и письменные), на которых могут быть взяты деньги в долг.</a:t>
            </a:r>
          </a:p>
          <a:p>
            <a:pPr marL="0" indent="722313" eaLnBrk="1" fontAlgn="auto" hangingPunct="1">
              <a:spcAft>
                <a:spcPts val="0"/>
              </a:spcAft>
              <a:buClr>
                <a:schemeClr val="tx1">
                  <a:shade val="95000"/>
                </a:schemeClr>
              </a:buClr>
              <a:buFontTx/>
              <a:buNone/>
              <a:defRPr/>
            </a:pPr>
            <a:endParaRPr lang="ru-RU" sz="2000" dirty="0" smtClean="0">
              <a:solidFill>
                <a:srgbClr val="FFFF00"/>
              </a:solidFill>
            </a:endParaRPr>
          </a:p>
        </p:txBody>
      </p:sp>
      <p:pic>
        <p:nvPicPr>
          <p:cNvPr id="5" name="Picture 5" descr="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4313" y="1714500"/>
            <a:ext cx="3779837"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7091465"/>
      </p:ext>
    </p:extLst>
  </p:cSld>
  <p:clrMapOvr>
    <a:masterClrMapping/>
  </p:clrMapOvr>
  <p:transition spd="slow">
    <p:cover dir="lu"/>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7" dur="500"/>
                                        <p:tgtEl>
                                          <p:spTgt spid="41987">
                                            <p:txEl>
                                              <p:pRg st="1" end="1"/>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1" dur="500"/>
                                        <p:tgtEl>
                                          <p:spTgt spid="41987">
                                            <p:txEl>
                                              <p:pRg st="2" end="2"/>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15" dur="500"/>
                                        <p:tgtEl>
                                          <p:spTgt spid="41987">
                                            <p:txEl>
                                              <p:pRg st="3" end="3"/>
                                            </p:txEl>
                                          </p:spTgt>
                                        </p:tgtEl>
                                      </p:cBhvr>
                                    </p:animEffect>
                                  </p:childTnLst>
                                </p:cTn>
                              </p:par>
                            </p:childTnLst>
                          </p:cTn>
                        </p:par>
                        <p:par>
                          <p:cTn id="16" fill="hold" nodeType="afterGroup">
                            <p:stCondLst>
                              <p:cond delay="1500"/>
                            </p:stCondLst>
                            <p:childTnLst>
                              <p:par>
                                <p:cTn id="17" presetID="3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400" decel="100000"/>
                                        <p:tgtEl>
                                          <p:spTgt spid="5"/>
                                        </p:tgtEl>
                                      </p:cBhvr>
                                    </p:animEffect>
                                    <p:anim calcmode="lin" valueType="num">
                                      <p:cBhvr>
                                        <p:cTn id="20" dur="400" decel="100000" fill="hold"/>
                                        <p:tgtEl>
                                          <p:spTgt spid="5"/>
                                        </p:tgtEl>
                                        <p:attrNameLst>
                                          <p:attrName>style.rotation</p:attrName>
                                        </p:attrNameLst>
                                      </p:cBhvr>
                                      <p:tavLst>
                                        <p:tav tm="0">
                                          <p:val>
                                            <p:fltVal val="-90"/>
                                          </p:val>
                                        </p:tav>
                                        <p:tav tm="100000">
                                          <p:val>
                                            <p:fltVal val="0"/>
                                          </p:val>
                                        </p:tav>
                                      </p:tavLst>
                                    </p:anim>
                                    <p:anim calcmode="lin" valueType="num">
                                      <p:cBhvr>
                                        <p:cTn id="21" dur="400" decel="100000" fill="hold"/>
                                        <p:tgtEl>
                                          <p:spTgt spid="5"/>
                                        </p:tgtEl>
                                        <p:attrNameLst>
                                          <p:attrName>ppt_x</p:attrName>
                                        </p:attrNameLst>
                                      </p:cBhvr>
                                      <p:tavLst>
                                        <p:tav tm="0">
                                          <p:val>
                                            <p:strVal val="#ppt_x+0.4"/>
                                          </p:val>
                                        </p:tav>
                                        <p:tav tm="100000">
                                          <p:val>
                                            <p:strVal val="#ppt_x-0.05"/>
                                          </p:val>
                                        </p:tav>
                                      </p:tavLst>
                                    </p:anim>
                                    <p:anim calcmode="lin" valueType="num">
                                      <p:cBhvr>
                                        <p:cTn id="22" dur="400" decel="100000" fill="hold"/>
                                        <p:tgtEl>
                                          <p:spTgt spid="5"/>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899592" y="0"/>
            <a:ext cx="7488832" cy="615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49263">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lnSpc>
                <a:spcPct val="107000"/>
              </a:lnSpc>
              <a:spcBef>
                <a:spcPct val="0"/>
              </a:spcBef>
              <a:buClrTx/>
              <a:buSzTx/>
              <a:buFontTx/>
              <a:buNone/>
            </a:pPr>
            <a:r>
              <a:rPr lang="ru-RU" alt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Самое важное! Адекватно оцените текущую ситуацию:</a:t>
            </a:r>
          </a:p>
          <a:p>
            <a:pPr eaLnBrk="1" hangingPunct="1">
              <a:lnSpc>
                <a:spcPct val="107000"/>
              </a:lnSpc>
              <a:spcBef>
                <a:spcPct val="0"/>
              </a:spcBef>
              <a:buClrTx/>
              <a:buSzTx/>
              <a:buFontTx/>
              <a:buNone/>
            </a:pPr>
            <a:r>
              <a:rPr lang="ru-RU" alt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 Насколько стабильна ситуация на вашей работе, в вашей компании? </a:t>
            </a:r>
          </a:p>
          <a:p>
            <a:pPr eaLnBrk="1" hangingPunct="1">
              <a:lnSpc>
                <a:spcPct val="107000"/>
              </a:lnSpc>
              <a:spcBef>
                <a:spcPct val="0"/>
              </a:spcBef>
              <a:buClrTx/>
              <a:buSzTx/>
              <a:buFontTx/>
              <a:buNone/>
            </a:pP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-Насколько стабильны ваши доходы?</a:t>
            </a:r>
          </a:p>
          <a:p>
            <a:pPr eaLnBrk="1" hangingPunct="1">
              <a:lnSpc>
                <a:spcPct val="107000"/>
              </a:lnSpc>
              <a:spcBef>
                <a:spcPct val="0"/>
              </a:spcBef>
              <a:buClrTx/>
              <a:buSzTx/>
              <a:buFontTx/>
              <a:buNone/>
            </a:pP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-Не грозит ли вам потеря работы?</a:t>
            </a:r>
          </a:p>
          <a:p>
            <a:pPr eaLnBrk="1" hangingPunct="1">
              <a:lnSpc>
                <a:spcPct val="107000"/>
              </a:lnSpc>
              <a:spcBef>
                <a:spcPct val="0"/>
              </a:spcBef>
              <a:buClrTx/>
              <a:buSzTx/>
              <a:buFontTx/>
              <a:buChar char="-"/>
            </a:pP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Как обстоят дела с защитой вашей жизни и здоровья? </a:t>
            </a:r>
          </a:p>
          <a:p>
            <a:pPr eaLnBrk="1" hangingPunct="1">
              <a:lnSpc>
                <a:spcPct val="107000"/>
              </a:lnSpc>
              <a:spcBef>
                <a:spcPct val="0"/>
              </a:spcBef>
              <a:buClrTx/>
              <a:buSzTx/>
              <a:buFontTx/>
              <a:buChar char="-"/>
            </a:pP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 Есть ли у вас соответствующие страховки?</a:t>
            </a:r>
          </a:p>
          <a:p>
            <a:pPr eaLnBrk="1" hangingPunct="1">
              <a:lnSpc>
                <a:spcPct val="107000"/>
              </a:lnSpc>
              <a:spcBef>
                <a:spcPct val="0"/>
              </a:spcBef>
              <a:buClrTx/>
              <a:buSzTx/>
              <a:buFontTx/>
              <a:buNone/>
            </a:pPr>
            <a:r>
              <a:rPr lang="ru-RU" altLang="ru-RU" sz="2400" dirty="0">
                <a:solidFill>
                  <a:srgbClr val="000066"/>
                </a:solidFill>
                <a:latin typeface="Calibri" panose="020F0502020204030204" pitchFamily="34" charset="0"/>
                <a:ea typeface="Calibri" panose="020F0502020204030204" pitchFamily="34" charset="0"/>
                <a:cs typeface="Times New Roman" panose="02020603050405020304" pitchFamily="18" charset="0"/>
              </a:rPr>
              <a:t>- Есть ли у вас другие непогашенные кредиты?</a:t>
            </a:r>
          </a:p>
          <a:p>
            <a:pPr eaLnBrk="1" hangingPunct="1">
              <a:lnSpc>
                <a:spcPct val="107000"/>
              </a:lnSpc>
              <a:spcBef>
                <a:spcPct val="0"/>
              </a:spcBef>
              <a:buClrTx/>
              <a:buSzTx/>
              <a:buFontTx/>
              <a:buNone/>
            </a:pPr>
            <a:r>
              <a:rPr lang="ru-RU" alt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eaLnBrk="1" hangingPunct="1">
              <a:lnSpc>
                <a:spcPct val="107000"/>
              </a:lnSpc>
              <a:spcBef>
                <a:spcPct val="0"/>
              </a:spcBef>
              <a:buClrTx/>
              <a:buSzTx/>
              <a:buFontTx/>
              <a:buNone/>
            </a:pPr>
            <a:r>
              <a:rPr lang="ru-RU" alt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Если у вас возникают сомнения при ответе хотя бы на один из этих вопросов, остановитесь! Не берите кредит – сначала устраните ВСЕ причины этих сомнений.</a:t>
            </a:r>
          </a:p>
        </p:txBody>
      </p:sp>
    </p:spTree>
    <p:extLst>
      <p:ext uri="{BB962C8B-B14F-4D97-AF65-F5344CB8AC3E}">
        <p14:creationId xmlns:p14="http://schemas.microsoft.com/office/powerpoint/2010/main" xmlns="" val="32647659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735360"/>
          </a:xfrm>
        </p:spPr>
        <p:txBody>
          <a:bodyPr/>
          <a:lstStyle/>
          <a:p>
            <a:r>
              <a:rPr lang="ru-RU" b="1" dirty="0" smtClean="0">
                <a:solidFill>
                  <a:srgbClr val="002060"/>
                </a:solidFill>
              </a:rPr>
              <a:t>Кредит</a:t>
            </a:r>
            <a:r>
              <a:rPr lang="ru-RU" dirty="0" smtClean="0">
                <a:solidFill>
                  <a:srgbClr val="002060"/>
                </a:solidFill>
              </a:rPr>
              <a:t> (лат</a:t>
            </a:r>
            <a:r>
              <a:rPr lang="ru-RU" dirty="0">
                <a:solidFill>
                  <a:srgbClr val="002060"/>
                </a:solidFill>
              </a:rPr>
              <a:t>. </a:t>
            </a:r>
            <a:r>
              <a:rPr lang="en-US" dirty="0" err="1">
                <a:solidFill>
                  <a:srgbClr val="002060"/>
                </a:solidFill>
                <a:latin typeface="Arial" charset="0"/>
              </a:rPr>
              <a:t>creditum</a:t>
            </a:r>
            <a:r>
              <a:rPr lang="en-US" dirty="0">
                <a:solidFill>
                  <a:srgbClr val="002060"/>
                </a:solidFill>
                <a:latin typeface="Arial" charset="0"/>
              </a:rPr>
              <a:t> </a:t>
            </a:r>
            <a:r>
              <a:rPr lang="ru-RU" dirty="0">
                <a:solidFill>
                  <a:srgbClr val="002060"/>
                </a:solidFill>
              </a:rPr>
              <a:t>- ссуда, долг)  </a:t>
            </a:r>
          </a:p>
        </p:txBody>
      </p:sp>
      <p:sp>
        <p:nvSpPr>
          <p:cNvPr id="4" name="Номер слайда 3"/>
          <p:cNvSpPr>
            <a:spLocks noGrp="1"/>
          </p:cNvSpPr>
          <p:nvPr>
            <p:ph type="sldNum" sz="quarter" idx="12"/>
          </p:nvPr>
        </p:nvSpPr>
        <p:spPr/>
        <p:txBody>
          <a:bodyPr/>
          <a:lstStyle/>
          <a:p>
            <a:fld id="{5B56F29D-ACF0-455F-8E61-BFB663992D72}" type="slidenum">
              <a:rPr lang="ru-RU" smtClean="0"/>
              <a:pPr/>
              <a:t>4</a:t>
            </a:fld>
            <a:endParaRPr lang="ru-RU"/>
          </a:p>
        </p:txBody>
      </p:sp>
      <p:sp>
        <p:nvSpPr>
          <p:cNvPr id="5" name="Прямоугольник 4"/>
          <p:cNvSpPr/>
          <p:nvPr/>
        </p:nvSpPr>
        <p:spPr>
          <a:xfrm>
            <a:off x="539552" y="1628800"/>
            <a:ext cx="7920880" cy="1471172"/>
          </a:xfrm>
          <a:prstGeom prst="rect">
            <a:avLst/>
          </a:prstGeom>
          <a:solidFill>
            <a:srgbClr val="00B0F0"/>
          </a:solidFill>
        </p:spPr>
        <p:txBody>
          <a:bodyPr wrap="square">
            <a:spAutoFit/>
          </a:bodyPr>
          <a:lstStyle/>
          <a:p>
            <a:pPr algn="just">
              <a:lnSpc>
                <a:spcPct val="80000"/>
              </a:lnSpc>
            </a:pPr>
            <a:r>
              <a:rPr lang="ru-RU" sz="2800" dirty="0" smtClean="0"/>
              <a:t>- это форма </a:t>
            </a:r>
            <a:r>
              <a:rPr lang="ru-RU" sz="2800" dirty="0"/>
              <a:t>движения денежного капитала, обеспечивающая превращение собственного капитала кредитора в заемный капитал заемщика.</a:t>
            </a:r>
          </a:p>
        </p:txBody>
      </p:sp>
      <p:pic>
        <p:nvPicPr>
          <p:cNvPr id="6" name="Picture 9" descr="0000092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436096" y="4077072"/>
            <a:ext cx="3221197" cy="2174308"/>
          </a:xfrm>
          <a:extLst>
            <a:ext uri="{909E8E84-426E-40DD-AFC4-6F175D3DCCD1}">
              <a14:hiddenFill xmlns:a14="http://schemas.microsoft.com/office/drawing/2010/main" xmlns="">
                <a:solidFill>
                  <a:srgbClr val="FFFFFF"/>
                </a:solidFill>
              </a14:hiddenFill>
            </a:ext>
          </a:extLst>
        </p:spPr>
      </p:pic>
      <p:pic>
        <p:nvPicPr>
          <p:cNvPr id="1026" name="Picture 2" descr="Картинки по запросу картинки креди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638" y="3206601"/>
            <a:ext cx="3926681" cy="2985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799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B56F29D-ACF0-455F-8E61-BFB663992D72}" type="slidenum">
              <a:rPr lang="ru-RU" smtClean="0"/>
              <a:pPr/>
              <a:t>40</a:t>
            </a:fld>
            <a:endParaRPr lang="ru-RU"/>
          </a:p>
        </p:txBody>
      </p:sp>
      <p:graphicFrame>
        <p:nvGraphicFramePr>
          <p:cNvPr id="9" name="Объект 8"/>
          <p:cNvGraphicFramePr>
            <a:graphicFrameLocks noGrp="1"/>
          </p:cNvGraphicFramePr>
          <p:nvPr>
            <p:ph idx="1"/>
            <p:extLst>
              <p:ext uri="{D42A27DB-BD31-4B8C-83A1-F6EECF244321}">
                <p14:modId xmlns:p14="http://schemas.microsoft.com/office/powerpoint/2010/main" xmlns="" val="92522521"/>
              </p:ext>
            </p:extLst>
          </p:nvPr>
        </p:nvGraphicFramePr>
        <p:xfrm>
          <a:off x="87048" y="836712"/>
          <a:ext cx="8856983" cy="5736925"/>
        </p:xfrm>
        <a:graphic>
          <a:graphicData uri="http://schemas.openxmlformats.org/drawingml/2006/table">
            <a:tbl>
              <a:tblPr bandRow="1">
                <a:tableStyleId>{2D5ABB26-0587-4C30-8999-92F81FD0307C}</a:tableStyleId>
              </a:tblPr>
              <a:tblGrid>
                <a:gridCol w="2592288">
                  <a:extLst>
                    <a:ext uri="{9D8B030D-6E8A-4147-A177-3AD203B41FA5}">
                      <a16:colId xmlns="" xmlns:a16="http://schemas.microsoft.com/office/drawing/2014/main" val="368695058"/>
                    </a:ext>
                  </a:extLst>
                </a:gridCol>
                <a:gridCol w="6264695">
                  <a:extLst>
                    <a:ext uri="{9D8B030D-6E8A-4147-A177-3AD203B41FA5}">
                      <a16:colId xmlns="" xmlns:a16="http://schemas.microsoft.com/office/drawing/2014/main" val="1254289824"/>
                    </a:ext>
                  </a:extLst>
                </a:gridCol>
              </a:tblGrid>
              <a:tr h="379017">
                <a:tc>
                  <a:txBody>
                    <a:bodyPr/>
                    <a:lstStyle/>
                    <a:p>
                      <a:r>
                        <a:rPr lang="ru-RU" sz="1800" b="1" i="0" kern="1200" dirty="0">
                          <a:solidFill>
                            <a:schemeClr val="tx1"/>
                          </a:solidFill>
                          <a:latin typeface="Candara" pitchFamily="34" charset="0"/>
                          <a:ea typeface="+mn-ea"/>
                          <a:cs typeface="+mn-cs"/>
                        </a:rPr>
                        <a:t>Заем (кредит)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a:latin typeface="Candara" panose="020E0502030303020204" pitchFamily="34" charset="0"/>
                        </a:rPr>
                        <a:t>сумма денег, взятая в долг</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699292758"/>
                  </a:ext>
                </a:extLst>
              </a:tr>
              <a:tr h="379017">
                <a:tc>
                  <a:txBody>
                    <a:bodyPr/>
                    <a:lstStyle/>
                    <a:p>
                      <a:r>
                        <a:rPr lang="ru-RU" sz="1800" b="1" i="0" kern="1200" dirty="0">
                          <a:solidFill>
                            <a:schemeClr val="tx1"/>
                          </a:solidFill>
                          <a:latin typeface="Candara" pitchFamily="34" charset="0"/>
                          <a:ea typeface="+mn-ea"/>
                          <a:cs typeface="+mn-cs"/>
                        </a:rPr>
                        <a:t>Заемщик (должник)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Candara" pitchFamily="34" charset="0"/>
                        </a:rPr>
                        <a:t>тот, кто  взял заем или кредит, то есть деньги в долг</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829184215"/>
                  </a:ext>
                </a:extLst>
              </a:tr>
              <a:tr h="947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0" kern="1200" dirty="0">
                          <a:solidFill>
                            <a:schemeClr val="tx1"/>
                          </a:solidFill>
                          <a:latin typeface="Candara" pitchFamily="34" charset="0"/>
                          <a:ea typeface="+mn-ea"/>
                          <a:cs typeface="+mn-cs"/>
                        </a:rPr>
                        <a:t>Микрофинансовая организация (МФО)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Candara" panose="020E0502030303020204" pitchFamily="34" charset="0"/>
                        </a:rPr>
                        <a:t>небанковская</a:t>
                      </a:r>
                      <a:r>
                        <a:rPr lang="ru-RU" sz="1800" baseline="0" dirty="0" smtClean="0">
                          <a:latin typeface="Candara" panose="020E0502030303020204" pitchFamily="34" charset="0"/>
                        </a:rPr>
                        <a:t> </a:t>
                      </a:r>
                      <a:r>
                        <a:rPr lang="ru-RU" sz="1800" dirty="0" smtClean="0">
                          <a:latin typeface="Candara" panose="020E0502030303020204" pitchFamily="34" charset="0"/>
                        </a:rPr>
                        <a:t>финансовая </a:t>
                      </a:r>
                      <a:r>
                        <a:rPr lang="ru-RU" sz="1800" dirty="0">
                          <a:latin typeface="Candara" panose="020E0502030303020204" pitchFamily="34" charset="0"/>
                        </a:rPr>
                        <a:t>организация, быстро выдающая небольшие </a:t>
                      </a:r>
                      <a:r>
                        <a:rPr lang="ru-RU" sz="1800" dirty="0" smtClean="0">
                          <a:latin typeface="Candara" panose="020E0502030303020204" pitchFamily="34" charset="0"/>
                        </a:rPr>
                        <a:t> займы, </a:t>
                      </a:r>
                      <a:r>
                        <a:rPr lang="ru-RU" sz="1800" dirty="0">
                          <a:latin typeface="Candara" panose="020E0502030303020204" pitchFamily="34" charset="0"/>
                        </a:rPr>
                        <a:t>обычно с очень </a:t>
                      </a:r>
                      <a:r>
                        <a:rPr lang="ru-RU" sz="1800" dirty="0" smtClean="0">
                          <a:latin typeface="Candara" panose="020E0502030303020204" pitchFamily="34" charset="0"/>
                        </a:rPr>
                        <a:t>жесткими </a:t>
                      </a:r>
                      <a:r>
                        <a:rPr lang="ru-RU" sz="1800" dirty="0">
                          <a:latin typeface="Candara" panose="020E0502030303020204" pitchFamily="34" charset="0"/>
                        </a:rPr>
                        <a:t>условиями погашения и с огромной процентной ставкой</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4245719323"/>
                  </a:ext>
                </a:extLst>
              </a:tr>
              <a:tr h="947543">
                <a:tc>
                  <a:txBody>
                    <a:bodyPr/>
                    <a:lstStyle/>
                    <a:p>
                      <a:r>
                        <a:rPr lang="ru-RU" sz="1800" b="1" i="0" kern="1200" dirty="0">
                          <a:solidFill>
                            <a:schemeClr val="tx1"/>
                          </a:solidFill>
                          <a:latin typeface="Candara" pitchFamily="34" charset="0"/>
                          <a:ea typeface="+mn-ea"/>
                          <a:cs typeface="+mn-cs"/>
                        </a:rPr>
                        <a:t>Процент по кредиту (процентная ставка по кредиту)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a:latin typeface="Candara" panose="020E0502030303020204" pitchFamily="34" charset="0"/>
                        </a:rPr>
                        <a:t>сумма денег, которую банк добавляет к долгу заемщика раз в определенный период за </a:t>
                      </a:r>
                      <a:r>
                        <a:rPr lang="ru-RU" sz="1800" dirty="0" smtClean="0">
                          <a:latin typeface="Candara" panose="020E0502030303020204" pitchFamily="34" charset="0"/>
                        </a:rPr>
                        <a:t>пользование </a:t>
                      </a:r>
                      <a:r>
                        <a:rPr lang="ru-RU" sz="1800" dirty="0">
                          <a:latin typeface="Candara" panose="020E0502030303020204" pitchFamily="34" charset="0"/>
                        </a:rPr>
                        <a:t>заемными </a:t>
                      </a:r>
                      <a:r>
                        <a:rPr lang="ru-RU" sz="1800" dirty="0" smtClean="0">
                          <a:latin typeface="Candara" panose="020E0502030303020204" pitchFamily="34" charset="0"/>
                        </a:rPr>
                        <a:t>деньгами,</a:t>
                      </a:r>
                      <a:r>
                        <a:rPr lang="ru-RU" sz="1800" baseline="0" dirty="0" smtClean="0">
                          <a:latin typeface="Candara" panose="020E0502030303020204" pitchFamily="34" charset="0"/>
                        </a:rPr>
                        <a:t> исчисляемая как определенная доля (процент) от суммы кредита</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3731824484"/>
                  </a:ext>
                </a:extLst>
              </a:tr>
              <a:tr h="663280">
                <a:tc>
                  <a:txBody>
                    <a:bodyPr/>
                    <a:lstStyle/>
                    <a:p>
                      <a:r>
                        <a:rPr lang="ru-RU" sz="1800" b="1" i="0" kern="1200" dirty="0">
                          <a:solidFill>
                            <a:schemeClr val="tx1"/>
                          </a:solidFill>
                          <a:latin typeface="Candara" pitchFamily="34" charset="0"/>
                          <a:ea typeface="+mn-ea"/>
                          <a:cs typeface="+mn-cs"/>
                        </a:rPr>
                        <a:t>Кредитный взнос (платеж)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kern="1200" dirty="0">
                          <a:solidFill>
                            <a:schemeClr val="tx1"/>
                          </a:solidFill>
                          <a:effectLst/>
                          <a:latin typeface="Candara" panose="020E0502030303020204" pitchFamily="34" charset="0"/>
                          <a:ea typeface="+mn-ea"/>
                          <a:cs typeface="+mn-cs"/>
                        </a:rPr>
                        <a:t>сумма, которую заемщик платит для погашения кредита один раз в установленный период (чаще всего раз в месяц)</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3380581981"/>
                  </a:ext>
                </a:extLst>
              </a:tr>
              <a:tr h="947543">
                <a:tc>
                  <a:txBody>
                    <a:bodyPr/>
                    <a:lstStyle/>
                    <a:p>
                      <a:r>
                        <a:rPr lang="ru-RU" sz="1800" b="1" i="0" kern="1200" dirty="0">
                          <a:solidFill>
                            <a:schemeClr val="tx1"/>
                          </a:solidFill>
                          <a:latin typeface="Candara" pitchFamily="34" charset="0"/>
                          <a:ea typeface="+mn-ea"/>
                          <a:cs typeface="+mn-cs"/>
                        </a:rPr>
                        <a:t>Досрочное погашение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a:latin typeface="Candara" pitchFamily="34" charset="0"/>
                        </a:rPr>
                        <a:t>полная или частичная досрочная выплата кредита. При этом заемщик выигрывает, поскольку не платит проценты за оставшийся срок</a:t>
                      </a:r>
                      <a:endParaRPr lang="ru-RU" dirty="0">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851854765"/>
                  </a:ext>
                </a:extLst>
              </a:tr>
              <a:tr h="1231805">
                <a:tc>
                  <a:txBody>
                    <a:bodyPr/>
                    <a:lstStyle/>
                    <a:p>
                      <a:pPr marL="0" algn="l" defTabSz="914400" rtl="0" eaLnBrk="1" latinLnBrk="0" hangingPunct="1"/>
                      <a:r>
                        <a:rPr lang="ru-RU" sz="1800" b="1" i="0" kern="1200" dirty="0">
                          <a:solidFill>
                            <a:schemeClr val="tx1"/>
                          </a:solidFill>
                          <a:latin typeface="Candara" pitchFamily="34" charset="0"/>
                          <a:ea typeface="+mn-ea"/>
                          <a:cs typeface="+mn-cs"/>
                        </a:rPr>
                        <a:t>Аннуитет (</a:t>
                      </a:r>
                      <a:r>
                        <a:rPr lang="ru-RU" sz="1800" b="1" i="0" kern="1200" dirty="0" err="1" smtClean="0">
                          <a:solidFill>
                            <a:schemeClr val="tx1"/>
                          </a:solidFill>
                          <a:latin typeface="Candara" pitchFamily="34" charset="0"/>
                          <a:ea typeface="+mn-ea"/>
                          <a:cs typeface="+mn-cs"/>
                        </a:rPr>
                        <a:t>аннуитетные</a:t>
                      </a:r>
                      <a:r>
                        <a:rPr lang="ru-RU" sz="1800" b="1" i="0" kern="1200" dirty="0" smtClean="0">
                          <a:solidFill>
                            <a:schemeClr val="tx1"/>
                          </a:solidFill>
                          <a:latin typeface="Candara" pitchFamily="34" charset="0"/>
                          <a:ea typeface="+mn-ea"/>
                          <a:cs typeface="+mn-cs"/>
                        </a:rPr>
                        <a:t> платежи) </a:t>
                      </a:r>
                      <a:endParaRPr lang="ru-RU" sz="1800" b="1" i="0" kern="1200" dirty="0">
                        <a:solidFill>
                          <a:schemeClr val="tx1"/>
                        </a:solidFill>
                        <a:latin typeface="Candara"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ru-RU" dirty="0">
                          <a:latin typeface="Candara" panose="020E0502030303020204" pitchFamily="34" charset="0"/>
                        </a:rPr>
                        <a:t>равные по сумме </a:t>
                      </a:r>
                      <a:r>
                        <a:rPr lang="ru-RU" dirty="0" smtClean="0">
                          <a:latin typeface="Candara" panose="020E0502030303020204" pitchFamily="34" charset="0"/>
                        </a:rPr>
                        <a:t>выплаты </a:t>
                      </a:r>
                      <a:r>
                        <a:rPr lang="ru-RU" dirty="0">
                          <a:latin typeface="Candara" panose="020E0502030303020204" pitchFamily="34" charset="0"/>
                        </a:rPr>
                        <a:t>по кредиту </a:t>
                      </a:r>
                      <a:r>
                        <a:rPr lang="ru-RU" dirty="0" smtClean="0">
                          <a:latin typeface="Candara" panose="020E0502030303020204" pitchFamily="34" charset="0"/>
                        </a:rPr>
                        <a:t>за равные </a:t>
                      </a:r>
                      <a:r>
                        <a:rPr lang="ru-RU" dirty="0">
                          <a:latin typeface="Candara" panose="020E0502030303020204" pitchFamily="34" charset="0"/>
                        </a:rPr>
                        <a:t>промежутки времени (месяц, квартал), </a:t>
                      </a:r>
                      <a:r>
                        <a:rPr lang="ru-RU" dirty="0" smtClean="0">
                          <a:latin typeface="Candara" panose="020E0502030303020204" pitchFamily="34" charset="0"/>
                        </a:rPr>
                        <a:t>которые </a:t>
                      </a:r>
                      <a:r>
                        <a:rPr lang="ru-RU" dirty="0">
                          <a:latin typeface="Candara" panose="020E0502030303020204" pitchFamily="34" charset="0"/>
                        </a:rPr>
                        <a:t>включают в себя сумму начисленных процентов за кредит и сумму основного долга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906679912"/>
                  </a:ext>
                </a:extLst>
              </a:tr>
            </a:tbl>
          </a:graphicData>
        </a:graphic>
      </p:graphicFrame>
      <p:sp>
        <p:nvSpPr>
          <p:cNvPr id="7" name="Заголовок 1"/>
          <p:cNvSpPr txBox="1">
            <a:spLocks/>
          </p:cNvSpPr>
          <p:nvPr/>
        </p:nvSpPr>
        <p:spPr>
          <a:xfrm>
            <a:off x="0" y="29026"/>
            <a:ext cx="7202776" cy="66367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Основные </a:t>
            </a:r>
            <a:r>
              <a:rPr lang="ru-RU" sz="3600" b="1" dirty="0" smtClean="0">
                <a:latin typeface="Candara" pitchFamily="34" charset="0"/>
              </a:rPr>
              <a:t>термины </a:t>
            </a:r>
            <a:r>
              <a:rPr lang="ru-RU" sz="3600" b="1" dirty="0">
                <a:latin typeface="Candara" pitchFamily="34" charset="0"/>
              </a:rPr>
              <a:t>и определения</a:t>
            </a:r>
          </a:p>
        </p:txBody>
      </p:sp>
      <p:cxnSp>
        <p:nvCxnSpPr>
          <p:cNvPr id="8" name="Прямая соединительная линия 7"/>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B56F29D-ACF0-455F-8E61-BFB663992D72}" type="slidenum">
              <a:rPr lang="ru-RU" smtClean="0"/>
              <a:pPr/>
              <a:t>41</a:t>
            </a:fld>
            <a:endParaRPr lang="ru-RU"/>
          </a:p>
        </p:txBody>
      </p:sp>
      <p:sp>
        <p:nvSpPr>
          <p:cNvPr id="5"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Устный счет</a:t>
            </a:r>
          </a:p>
        </p:txBody>
      </p:sp>
      <p:cxnSp>
        <p:nvCxnSpPr>
          <p:cNvPr id="6" name="Прямая соединительная линия 5"/>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9" name="Объект 8"/>
          <p:cNvGraphicFramePr>
            <a:graphicFrameLocks noGrp="1"/>
          </p:cNvGraphicFramePr>
          <p:nvPr>
            <p:ph idx="1"/>
            <p:extLst>
              <p:ext uri="{D42A27DB-BD31-4B8C-83A1-F6EECF244321}">
                <p14:modId xmlns:p14="http://schemas.microsoft.com/office/powerpoint/2010/main" xmlns="" val="1896330500"/>
              </p:ext>
            </p:extLst>
          </p:nvPr>
        </p:nvGraphicFramePr>
        <p:xfrm>
          <a:off x="467544" y="1484784"/>
          <a:ext cx="7488832" cy="3384376"/>
        </p:xfrm>
        <a:graphic>
          <a:graphicData uri="http://schemas.openxmlformats.org/drawingml/2006/table">
            <a:tbl>
              <a:tblPr bandRow="1">
                <a:tableStyleId>{7E9639D4-E3E2-4D34-9284-5A2195B3D0D7}</a:tableStyleId>
              </a:tblPr>
              <a:tblGrid>
                <a:gridCol w="3567607">
                  <a:extLst>
                    <a:ext uri="{9D8B030D-6E8A-4147-A177-3AD203B41FA5}">
                      <a16:colId xmlns="" xmlns:a16="http://schemas.microsoft.com/office/drawing/2014/main" val="3072907518"/>
                    </a:ext>
                  </a:extLst>
                </a:gridCol>
                <a:gridCol w="3921225">
                  <a:extLst>
                    <a:ext uri="{9D8B030D-6E8A-4147-A177-3AD203B41FA5}">
                      <a16:colId xmlns="" xmlns:a16="http://schemas.microsoft.com/office/drawing/2014/main" val="3861565065"/>
                    </a:ext>
                  </a:extLst>
                </a:gridCol>
              </a:tblGrid>
              <a:tr h="576064">
                <a:tc rowSpan="2">
                  <a:txBody>
                    <a:bodyPr/>
                    <a:lstStyle/>
                    <a:p>
                      <a:pPr algn="l"/>
                      <a:r>
                        <a:rPr lang="ru-RU" sz="2800" dirty="0">
                          <a:latin typeface="Candara" panose="020E0502030303020204" pitchFamily="34" charset="0"/>
                        </a:rPr>
                        <a:t>найдите</a:t>
                      </a:r>
                    </a:p>
                  </a:txBody>
                  <a:tcPr anchor="ctr">
                    <a:lnL w="6350"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dirty="0">
                          <a:latin typeface="Candara" panose="020E0502030303020204" pitchFamily="34" charset="0"/>
                        </a:rPr>
                        <a:t>10% от числа 15,</a:t>
                      </a:r>
                      <a:endParaRPr lang="ru-RU" sz="2400" b="0" dirty="0">
                        <a:latin typeface="Candara" panose="020E0502030303020204" pitchFamily="34" charset="0"/>
                      </a:endParaRPr>
                    </a:p>
                  </a:txBody>
                  <a:tcPr anchor="ctr">
                    <a:lnL>
                      <a:noFill/>
                    </a:lnL>
                    <a:lnR w="6350" cap="flat" cmpd="sng" algn="ctr">
                      <a:noFill/>
                      <a:prstDash val="solid"/>
                    </a:lnR>
                    <a:lnT w="12700" cap="flat" cmpd="sng" algn="ctr">
                      <a:solidFill>
                        <a:schemeClr val="tx2"/>
                      </a:solidFill>
                      <a:prstDash val="solid"/>
                      <a:round/>
                      <a:headEnd type="none" w="med" len="med"/>
                      <a:tailEnd type="none" w="med" len="med"/>
                    </a:lnT>
                    <a:lnB w="6350"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857975128"/>
                  </a:ext>
                </a:extLst>
              </a:tr>
              <a:tr h="565264">
                <a:tc vMerge="1">
                  <a:txBody>
                    <a:bodyPr/>
                    <a:lstStyle/>
                    <a:p>
                      <a:endParaRPr lang="ru-RU" dirty="0"/>
                    </a:p>
                  </a:txBody>
                  <a:tcPr/>
                </a:tc>
                <a:tc>
                  <a:txBody>
                    <a:bodyPr/>
                    <a:lstStyle/>
                    <a:p>
                      <a:r>
                        <a:rPr lang="ru-RU" sz="2400" dirty="0">
                          <a:latin typeface="Candara" panose="020E0502030303020204" pitchFamily="34" charset="0"/>
                        </a:rPr>
                        <a:t>2% от </a:t>
                      </a:r>
                      <a:r>
                        <a:rPr lang="ru-RU" sz="2400" dirty="0" smtClean="0">
                          <a:latin typeface="Candara" panose="020E0502030303020204" pitchFamily="34" charset="0"/>
                        </a:rPr>
                        <a:t>числа 14;</a:t>
                      </a:r>
                      <a:endParaRPr lang="ru-RU" sz="2400" b="0" dirty="0">
                        <a:latin typeface="Candara" panose="020E0502030303020204" pitchFamily="34" charset="0"/>
                      </a:endParaRPr>
                    </a:p>
                  </a:txBody>
                  <a:tcPr anchor="ctr">
                    <a:lnL>
                      <a:noFill/>
                    </a:lnL>
                    <a:lnR w="6350" cap="flat" cmpd="sng" algn="ctr">
                      <a:noFill/>
                      <a:prstDash val="solid"/>
                    </a:lnR>
                    <a:lnT w="635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19393112"/>
                  </a:ext>
                </a:extLst>
              </a:tr>
              <a:tr h="504056">
                <a:tc rowSpan="2">
                  <a:txBody>
                    <a:bodyPr/>
                    <a:lstStyle/>
                    <a:p>
                      <a:r>
                        <a:rPr lang="ru-RU" sz="2800" dirty="0">
                          <a:latin typeface="Candara" panose="020E0502030303020204" pitchFamily="34" charset="0"/>
                        </a:rPr>
                        <a:t>найдите число,</a:t>
                      </a:r>
                    </a:p>
                  </a:txBody>
                  <a:tcPr anchor="ctr">
                    <a:lnL w="6350"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400" dirty="0">
                          <a:latin typeface="Candara" panose="020E0502030303020204" pitchFamily="34" charset="0"/>
                        </a:rPr>
                        <a:t>20% которого равны 7</a:t>
                      </a:r>
                      <a:endParaRPr lang="ru-RU" sz="2400" b="0" dirty="0">
                        <a:latin typeface="Candara" panose="020E0502030303020204" pitchFamily="34" charset="0"/>
                      </a:endParaRPr>
                    </a:p>
                  </a:txBody>
                  <a:tcPr anchor="ctr">
                    <a:lnL>
                      <a:noFill/>
                    </a:lnL>
                    <a:lnR w="6350" cap="flat" cmpd="sng" algn="ctr">
                      <a:noFill/>
                      <a:prstDash val="solid"/>
                    </a:lnR>
                    <a:lnT w="12700" cap="flat" cmpd="sng" algn="ctr">
                      <a:solidFill>
                        <a:schemeClr val="tx2"/>
                      </a:solidFill>
                      <a:prstDash val="solid"/>
                      <a:round/>
                      <a:headEnd type="none" w="med" len="med"/>
                      <a:tailEnd type="none" w="med" len="med"/>
                    </a:lnT>
                    <a:lnB w="6350"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2366440204"/>
                  </a:ext>
                </a:extLst>
              </a:tr>
              <a:tr h="543664">
                <a:tc vMerge="1">
                  <a:txBody>
                    <a:bodyPr/>
                    <a:lstStyle/>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latin typeface="Candara" panose="020E0502030303020204" pitchFamily="34" charset="0"/>
                        </a:rPr>
                        <a:t>7% которого равны 21;</a:t>
                      </a:r>
                      <a:endParaRPr lang="ru-RU" sz="2400" b="0" dirty="0">
                        <a:latin typeface="Candara" panose="020E0502030303020204" pitchFamily="34" charset="0"/>
                      </a:endParaRPr>
                    </a:p>
                  </a:txBody>
                  <a:tcPr anchor="ctr">
                    <a:lnL>
                      <a:noFill/>
                    </a:lnL>
                    <a:lnR w="6350" cap="flat" cmpd="sng" algn="ctr">
                      <a:noFill/>
                      <a:prstDash val="solid"/>
                    </a:lnR>
                    <a:lnT w="635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09429111"/>
                  </a:ext>
                </a:extLst>
              </a:tr>
              <a:tr h="619264">
                <a:tc rowSpan="2">
                  <a:txBody>
                    <a:bodyPr/>
                    <a:lstStyle/>
                    <a:p>
                      <a:pPr marL="0" algn="l" defTabSz="914400" rtl="0" eaLnBrk="1" latinLnBrk="0" hangingPunct="1"/>
                      <a:r>
                        <a:rPr lang="ru-RU" sz="2800" kern="1200" dirty="0">
                          <a:latin typeface="Candara" panose="020E0502030303020204" pitchFamily="34" charset="0"/>
                        </a:rPr>
                        <a:t>сколько процентов</a:t>
                      </a:r>
                      <a:endParaRPr lang="ru-RU" sz="2800" kern="1200" dirty="0">
                        <a:solidFill>
                          <a:schemeClr val="dk1"/>
                        </a:solidFill>
                        <a:latin typeface="Candara" pitchFamily="34" charset="0"/>
                        <a:ea typeface="+mn-ea"/>
                        <a:cs typeface="+mn-cs"/>
                      </a:endParaRPr>
                    </a:p>
                  </a:txBody>
                  <a:tcPr anchor="ctr">
                    <a:lnL w="6350"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latin typeface="Candara" panose="020E0502030303020204" pitchFamily="34" charset="0"/>
                        </a:rPr>
                        <a:t>число 7 составляет от 14,</a:t>
                      </a:r>
                      <a:endParaRPr lang="ru-RU" sz="2400" b="0" dirty="0">
                        <a:latin typeface="Candara" panose="020E0502030303020204" pitchFamily="34" charset="0"/>
                      </a:endParaRPr>
                    </a:p>
                  </a:txBody>
                  <a:tcPr anchor="ctr">
                    <a:lnL>
                      <a:noFill/>
                    </a:lnL>
                    <a:lnR w="6350" cap="flat" cmpd="sng" algn="ctr">
                      <a:noFill/>
                      <a:prstDash val="solid"/>
                    </a:lnR>
                    <a:lnT w="12700" cap="flat" cmpd="sng" algn="ctr">
                      <a:solidFill>
                        <a:schemeClr val="tx2"/>
                      </a:solidFill>
                      <a:prstDash val="solid"/>
                      <a:round/>
                      <a:headEnd type="none" w="med" len="med"/>
                      <a:tailEnd type="none" w="med" len="med"/>
                    </a:lnT>
                    <a:lnB w="6350"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905644558"/>
                  </a:ext>
                </a:extLst>
              </a:tr>
              <a:tr h="576064">
                <a:tc vMerge="1">
                  <a:txBody>
                    <a:bodyPr/>
                    <a:lstStyle/>
                    <a:p>
                      <a:endParaRPr lang="ru-RU" dirty="0"/>
                    </a:p>
                  </a:txBody>
                  <a:tcPr/>
                </a:tc>
                <a:tc>
                  <a:txBody>
                    <a:bodyPr/>
                    <a:lstStyle/>
                    <a:p>
                      <a:r>
                        <a:rPr lang="ru-RU" sz="2400" dirty="0">
                          <a:latin typeface="Candara" panose="020E0502030303020204" pitchFamily="34" charset="0"/>
                        </a:rPr>
                        <a:t>число 15 от 75?</a:t>
                      </a:r>
                      <a:endParaRPr lang="ru-RU" sz="2400" b="0" dirty="0">
                        <a:latin typeface="Candara" panose="020E0502030303020204" pitchFamily="34" charset="0"/>
                      </a:endParaRPr>
                    </a:p>
                  </a:txBody>
                  <a:tcPr anchor="ctr">
                    <a:lnL>
                      <a:noFill/>
                    </a:lnL>
                    <a:lnR w="6350" cap="flat" cmpd="sng" algn="ctr">
                      <a:noFill/>
                      <a:prstDash val="solid"/>
                    </a:lnR>
                    <a:lnT w="635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27647618"/>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айфон 6"/>
          <p:cNvPicPr>
            <a:picLocks noChangeAspect="1" noChangeArrowheads="1"/>
          </p:cNvPicPr>
          <p:nvPr/>
        </p:nvPicPr>
        <p:blipFill>
          <a:blip r:embed="rId2" cstate="print"/>
          <a:srcRect/>
          <a:stretch>
            <a:fillRect/>
          </a:stretch>
        </p:blipFill>
        <p:spPr bwMode="auto">
          <a:xfrm>
            <a:off x="179512" y="1356366"/>
            <a:ext cx="4071966" cy="2643206"/>
          </a:xfrm>
          <a:prstGeom prst="rect">
            <a:avLst/>
          </a:prstGeom>
          <a:noFill/>
        </p:spPr>
      </p:pic>
      <p:pic>
        <p:nvPicPr>
          <p:cNvPr id="1028" name="Picture 4" descr="Картинки по запросу недостаточно денег"/>
          <p:cNvPicPr>
            <a:picLocks noChangeAspect="1" noChangeArrowheads="1"/>
          </p:cNvPicPr>
          <p:nvPr/>
        </p:nvPicPr>
        <p:blipFill>
          <a:blip r:embed="rId3" cstate="print"/>
          <a:srcRect/>
          <a:stretch>
            <a:fillRect/>
          </a:stretch>
        </p:blipFill>
        <p:spPr bwMode="auto">
          <a:xfrm>
            <a:off x="4860032" y="1356366"/>
            <a:ext cx="4000528" cy="2643206"/>
          </a:xfrm>
          <a:prstGeom prst="rect">
            <a:avLst/>
          </a:prstGeom>
          <a:noFill/>
        </p:spPr>
      </p:pic>
      <p:sp>
        <p:nvSpPr>
          <p:cNvPr id="5" name="TextBox 4"/>
          <p:cNvSpPr txBox="1"/>
          <p:nvPr/>
        </p:nvSpPr>
        <p:spPr>
          <a:xfrm>
            <a:off x="2788330" y="4852521"/>
            <a:ext cx="4143404" cy="757130"/>
          </a:xfrm>
          <a:prstGeom prst="rect">
            <a:avLst/>
          </a:prstGeom>
          <a:noFill/>
        </p:spPr>
        <p:txBody>
          <a:bodyPr wrap="square" rtlCol="0">
            <a:spAutoFit/>
          </a:bodyPr>
          <a:lstStyle/>
          <a:p>
            <a:pPr>
              <a:lnSpc>
                <a:spcPct val="90000"/>
              </a:lnSpc>
            </a:pPr>
            <a:r>
              <a:rPr lang="ru-RU" sz="2400" b="1" dirty="0">
                <a:latin typeface="Candara" pitchFamily="34" charset="0"/>
              </a:rPr>
              <a:t>ОТВЕТ:</a:t>
            </a:r>
            <a:r>
              <a:rPr lang="ru-RU" sz="2400" dirty="0">
                <a:latin typeface="Candara" pitchFamily="34" charset="0"/>
              </a:rPr>
              <a:t> </a:t>
            </a:r>
            <a:r>
              <a:rPr lang="ru-RU" sz="2400" smtClean="0">
                <a:latin typeface="Candara" pitchFamily="34" charset="0"/>
              </a:rPr>
              <a:t>Осмарт</a:t>
            </a:r>
            <a:r>
              <a:rPr lang="ru-RU" sz="2400" dirty="0" smtClean="0">
                <a:latin typeface="Candara" pitchFamily="34" charset="0"/>
              </a:rPr>
              <a:t> </a:t>
            </a:r>
            <a:r>
              <a:rPr lang="ru-RU" sz="2400" dirty="0">
                <a:latin typeface="Candara" pitchFamily="34" charset="0"/>
              </a:rPr>
              <a:t>(1 280 руб. </a:t>
            </a:r>
            <a:r>
              <a:rPr lang="ru-RU" sz="2400" dirty="0" smtClean="0">
                <a:latin typeface="Candara" pitchFamily="34" charset="0"/>
              </a:rPr>
              <a:t>)</a:t>
            </a:r>
          </a:p>
          <a:p>
            <a:pPr>
              <a:lnSpc>
                <a:spcPct val="90000"/>
              </a:lnSpc>
            </a:pPr>
            <a:endParaRPr lang="ru-RU" sz="2400" dirty="0" smtClean="0">
              <a:latin typeface="Candara" pitchFamily="34" charset="0"/>
            </a:endParaRPr>
          </a:p>
        </p:txBody>
      </p:sp>
      <p:sp>
        <p:nvSpPr>
          <p:cNvPr id="3" name="Номер слайда 2"/>
          <p:cNvSpPr>
            <a:spLocks noGrp="1"/>
          </p:cNvSpPr>
          <p:nvPr>
            <p:ph type="sldNum" sz="quarter" idx="12"/>
          </p:nvPr>
        </p:nvSpPr>
        <p:spPr/>
        <p:txBody>
          <a:bodyPr/>
          <a:lstStyle/>
          <a:p>
            <a:fld id="{5B56F29D-ACF0-455F-8E61-BFB663992D72}" type="slidenum">
              <a:rPr lang="ru-RU" smtClean="0"/>
              <a:pPr/>
              <a:t>42</a:t>
            </a:fld>
            <a:endParaRPr lang="ru-RU"/>
          </a:p>
        </p:txBody>
      </p:sp>
      <p:sp>
        <p:nvSpPr>
          <p:cNvPr id="7"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Задача №1</a:t>
            </a:r>
          </a:p>
        </p:txBody>
      </p:sp>
      <p:cxnSp>
        <p:nvCxnSpPr>
          <p:cNvPr id="8" name="Прямая соединительная линия 7"/>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6" name="AutoShape 6"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8" name="AutoShape 8"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0" name="AutoShape 10"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2" name="AutoShape 12"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4" name="AutoShape 14" descr="Картинки по запросу маршрут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16" name="Picture 16" descr="Картинки по запросу маршрут"/>
          <p:cNvPicPr>
            <a:picLocks noChangeAspect="1" noChangeArrowheads="1"/>
          </p:cNvPicPr>
          <p:nvPr/>
        </p:nvPicPr>
        <p:blipFill>
          <a:blip r:embed="rId2" cstate="print"/>
          <a:srcRect/>
          <a:stretch>
            <a:fillRect/>
          </a:stretch>
        </p:blipFill>
        <p:spPr bwMode="auto">
          <a:xfrm>
            <a:off x="142216" y="1468148"/>
            <a:ext cx="4071966" cy="2928958"/>
          </a:xfrm>
          <a:prstGeom prst="rect">
            <a:avLst/>
          </a:prstGeom>
          <a:noFill/>
        </p:spPr>
      </p:pic>
      <p:sp>
        <p:nvSpPr>
          <p:cNvPr id="25618" name="AutoShape 18" descr="Картинки по запросу малолитраж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20" name="Picture 20" descr="Картинки по запросу малолитражка"/>
          <p:cNvPicPr>
            <a:picLocks noChangeAspect="1" noChangeArrowheads="1"/>
          </p:cNvPicPr>
          <p:nvPr/>
        </p:nvPicPr>
        <p:blipFill>
          <a:blip r:embed="rId3" cstate="print"/>
          <a:srcRect/>
          <a:stretch>
            <a:fillRect/>
          </a:stretch>
        </p:blipFill>
        <p:spPr bwMode="auto">
          <a:xfrm>
            <a:off x="4357058" y="1468148"/>
            <a:ext cx="4500562" cy="2928958"/>
          </a:xfrm>
          <a:prstGeom prst="rect">
            <a:avLst/>
          </a:prstGeom>
          <a:noFill/>
        </p:spPr>
      </p:pic>
      <p:sp>
        <p:nvSpPr>
          <p:cNvPr id="3" name="Номер слайда 2"/>
          <p:cNvSpPr>
            <a:spLocks noGrp="1"/>
          </p:cNvSpPr>
          <p:nvPr>
            <p:ph type="sldNum" sz="quarter" idx="12"/>
          </p:nvPr>
        </p:nvSpPr>
        <p:spPr/>
        <p:txBody>
          <a:bodyPr/>
          <a:lstStyle/>
          <a:p>
            <a:fld id="{5B56F29D-ACF0-455F-8E61-BFB663992D72}" type="slidenum">
              <a:rPr lang="ru-RU" smtClean="0"/>
              <a:pPr/>
              <a:t>43</a:t>
            </a:fld>
            <a:endParaRPr lang="ru-RU"/>
          </a:p>
        </p:txBody>
      </p:sp>
      <p:sp>
        <p:nvSpPr>
          <p:cNvPr id="13"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Задача №2</a:t>
            </a:r>
          </a:p>
        </p:txBody>
      </p:sp>
      <p:cxnSp>
        <p:nvCxnSpPr>
          <p:cNvPr id="14" name="Прямая соединительная линия 13"/>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B56F29D-ACF0-455F-8E61-BFB663992D72}" type="slidenum">
              <a:rPr lang="ru-RU" smtClean="0"/>
              <a:pPr/>
              <a:t>44</a:t>
            </a:fld>
            <a:endParaRPr lang="ru-RU"/>
          </a:p>
        </p:txBody>
      </p:sp>
      <p:sp>
        <p:nvSpPr>
          <p:cNvPr id="5"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Решение задачи №2</a:t>
            </a:r>
          </a:p>
        </p:txBody>
      </p:sp>
      <p:cxnSp>
        <p:nvCxnSpPr>
          <p:cNvPr id="6" name="Прямая соединительная линия 5"/>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cstate="print"/>
          <a:stretch>
            <a:fillRect/>
          </a:stretch>
        </p:blipFill>
        <p:spPr>
          <a:xfrm>
            <a:off x="33714" y="1484784"/>
            <a:ext cx="8849880" cy="338437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Картинки по запросу строительство домов"/>
          <p:cNvPicPr>
            <a:picLocks noChangeAspect="1" noChangeArrowheads="1"/>
          </p:cNvPicPr>
          <p:nvPr/>
        </p:nvPicPr>
        <p:blipFill>
          <a:blip r:embed="rId2" cstate="print"/>
          <a:srcRect/>
          <a:stretch>
            <a:fillRect/>
          </a:stretch>
        </p:blipFill>
        <p:spPr bwMode="auto">
          <a:xfrm>
            <a:off x="1142976" y="1428736"/>
            <a:ext cx="6858048" cy="4286280"/>
          </a:xfrm>
          <a:prstGeom prst="rect">
            <a:avLst/>
          </a:prstGeom>
          <a:noFill/>
        </p:spPr>
      </p:pic>
      <p:sp>
        <p:nvSpPr>
          <p:cNvPr id="3" name="Номер слайда 2"/>
          <p:cNvSpPr>
            <a:spLocks noGrp="1"/>
          </p:cNvSpPr>
          <p:nvPr>
            <p:ph type="sldNum" sz="quarter" idx="12"/>
          </p:nvPr>
        </p:nvSpPr>
        <p:spPr/>
        <p:txBody>
          <a:bodyPr/>
          <a:lstStyle/>
          <a:p>
            <a:fld id="{5B56F29D-ACF0-455F-8E61-BFB663992D72}" type="slidenum">
              <a:rPr lang="ru-RU" smtClean="0"/>
              <a:pPr/>
              <a:t>45</a:t>
            </a:fld>
            <a:endParaRPr lang="ru-RU"/>
          </a:p>
        </p:txBody>
      </p:sp>
      <p:sp>
        <p:nvSpPr>
          <p:cNvPr id="5"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Задача №3</a:t>
            </a:r>
          </a:p>
        </p:txBody>
      </p:sp>
      <p:cxnSp>
        <p:nvCxnSpPr>
          <p:cNvPr id="6" name="Прямая соединительная линия 5"/>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980728"/>
            <a:ext cx="6929486" cy="5072087"/>
          </a:xfrm>
          <a:prstGeom prst="rect">
            <a:avLst/>
          </a:prstGeom>
          <a:noFill/>
          <a:ln w="9525">
            <a:noFill/>
            <a:miter lim="800000"/>
            <a:headEnd/>
            <a:tailEnd/>
          </a:ln>
          <a:effectLst/>
        </p:spPr>
      </p:pic>
      <p:sp>
        <p:nvSpPr>
          <p:cNvPr id="3" name="Номер слайда 2"/>
          <p:cNvSpPr>
            <a:spLocks noGrp="1"/>
          </p:cNvSpPr>
          <p:nvPr>
            <p:ph type="sldNum" sz="quarter" idx="12"/>
          </p:nvPr>
        </p:nvSpPr>
        <p:spPr/>
        <p:txBody>
          <a:bodyPr/>
          <a:lstStyle/>
          <a:p>
            <a:fld id="{5B56F29D-ACF0-455F-8E61-BFB663992D72}" type="slidenum">
              <a:rPr lang="ru-RU" smtClean="0"/>
              <a:pPr/>
              <a:t>46</a:t>
            </a:fld>
            <a:endParaRPr lang="ru-RU"/>
          </a:p>
        </p:txBody>
      </p:sp>
      <p:sp>
        <p:nvSpPr>
          <p:cNvPr id="6"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Решение задачи №3</a:t>
            </a:r>
          </a:p>
        </p:txBody>
      </p:sp>
      <p:cxnSp>
        <p:nvCxnSpPr>
          <p:cNvPr id="7" name="Прямая соединительная линия 6"/>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cstate="print"/>
          <a:srcRect/>
          <a:stretch>
            <a:fillRect/>
          </a:stretch>
        </p:blipFill>
        <p:spPr bwMode="auto">
          <a:xfrm>
            <a:off x="642910" y="988111"/>
            <a:ext cx="7105678" cy="5226971"/>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B56F29D-ACF0-455F-8E61-BFB663992D72}" type="slidenum">
              <a:rPr lang="ru-RU" smtClean="0"/>
              <a:pPr/>
              <a:t>47</a:t>
            </a:fld>
            <a:endParaRPr lang="ru-RU"/>
          </a:p>
        </p:txBody>
      </p:sp>
      <p:sp>
        <p:nvSpPr>
          <p:cNvPr id="9"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Задача №4</a:t>
            </a:r>
          </a:p>
        </p:txBody>
      </p:sp>
      <p:cxnSp>
        <p:nvCxnSpPr>
          <p:cNvPr id="10" name="Прямая соединительная линия 9"/>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100" name="Picture 4" descr="http://infopro54.ru/files/flib/1480626000/16182.jpg"/>
          <p:cNvPicPr>
            <a:picLocks noChangeAspect="1" noChangeArrowheads="1"/>
          </p:cNvPicPr>
          <p:nvPr/>
        </p:nvPicPr>
        <p:blipFill>
          <a:blip r:embed="rId2" cstate="print"/>
          <a:srcRect/>
          <a:stretch>
            <a:fillRect/>
          </a:stretch>
        </p:blipFill>
        <p:spPr bwMode="auto">
          <a:xfrm>
            <a:off x="1547664" y="1052736"/>
            <a:ext cx="6096000" cy="40576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B56F29D-ACF0-455F-8E61-BFB663992D72}" type="slidenum">
              <a:rPr lang="ru-RU" smtClean="0"/>
              <a:pPr/>
              <a:t>48</a:t>
            </a:fld>
            <a:endParaRPr lang="ru-RU"/>
          </a:p>
        </p:txBody>
      </p:sp>
      <p:sp>
        <p:nvSpPr>
          <p:cNvPr id="5"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Решение задачи №4</a:t>
            </a:r>
          </a:p>
        </p:txBody>
      </p:sp>
      <p:cxnSp>
        <p:nvCxnSpPr>
          <p:cNvPr id="6" name="Прямая соединительная линия 5"/>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571472" y="2000240"/>
            <a:ext cx="7858179" cy="238602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70534" y="1196752"/>
            <a:ext cx="7977929" cy="4680520"/>
          </a:xfrm>
        </p:spPr>
        <p:txBody>
          <a:bodyPr>
            <a:noAutofit/>
          </a:bodyPr>
          <a:lstStyle/>
          <a:p>
            <a:pPr marL="534988" indent="-534988">
              <a:buClr>
                <a:schemeClr val="tx2"/>
              </a:buClr>
              <a:buFont typeface="Wingdings" panose="05000000000000000000" pitchFamily="2" charset="2"/>
              <a:buChar char=""/>
            </a:pPr>
            <a:endParaRPr lang="ru-RU" dirty="0" smtClean="0">
              <a:latin typeface="Candara" pitchFamily="34" charset="0"/>
            </a:endParaRPr>
          </a:p>
          <a:p>
            <a:pPr marL="534988" indent="-534988">
              <a:buClr>
                <a:schemeClr val="tx2"/>
              </a:buClr>
              <a:buFont typeface="Wingdings" panose="05000000000000000000" pitchFamily="2" charset="2"/>
              <a:buChar char=""/>
            </a:pPr>
            <a:endParaRPr lang="ru-RU" dirty="0" smtClean="0">
              <a:latin typeface="Candara" pitchFamily="34" charset="0"/>
            </a:endParaRPr>
          </a:p>
          <a:p>
            <a:pPr marL="534988" indent="-534988">
              <a:buClr>
                <a:schemeClr val="tx2"/>
              </a:buClr>
              <a:buFont typeface="Wingdings" panose="05000000000000000000" pitchFamily="2" charset="2"/>
              <a:buChar char=""/>
            </a:pPr>
            <a:r>
              <a:rPr lang="ru-RU" dirty="0" smtClean="0">
                <a:latin typeface="Candara" pitchFamily="34" charset="0"/>
              </a:rPr>
              <a:t>Выгодно ли брать кредиты? </a:t>
            </a:r>
          </a:p>
          <a:p>
            <a:pPr marL="534988" indent="-534988">
              <a:buClr>
                <a:schemeClr val="tx2"/>
              </a:buClr>
              <a:buNone/>
            </a:pPr>
            <a:r>
              <a:rPr lang="ru-RU" dirty="0" smtClean="0">
                <a:latin typeface="Candara" pitchFamily="34" charset="0"/>
              </a:rPr>
              <a:t>          </a:t>
            </a:r>
            <a:r>
              <a:rPr lang="ru-RU" dirty="0">
                <a:latin typeface="Candara" pitchFamily="34" charset="0"/>
              </a:rPr>
              <a:t>Или лучше жить по средствам и помнить бессмертное высказывание о том, что «берете вы чужие деньги и на время, а возвращать придется свои и навсегда</a:t>
            </a:r>
            <a:r>
              <a:rPr lang="ru-RU" dirty="0" smtClean="0">
                <a:latin typeface="Candara" pitchFamily="34" charset="0"/>
              </a:rPr>
              <a:t>»?</a:t>
            </a:r>
            <a:endParaRPr lang="ru-RU" dirty="0">
              <a:latin typeface="Candara" pitchFamily="34" charset="0"/>
            </a:endParaRPr>
          </a:p>
          <a:p>
            <a:pPr marL="534988" indent="-534988">
              <a:buClr>
                <a:schemeClr val="tx2"/>
              </a:buClr>
              <a:buFont typeface="Wingdings" panose="05000000000000000000" pitchFamily="2" charset="2"/>
              <a:buChar char=""/>
            </a:pPr>
            <a:r>
              <a:rPr lang="ru-RU" dirty="0">
                <a:latin typeface="Candara" pitchFamily="34" charset="0"/>
              </a:rPr>
              <a:t>Нужна ли финансовая математика в школе?</a:t>
            </a:r>
          </a:p>
          <a:p>
            <a:pPr marL="534988" indent="-534988">
              <a:buClr>
                <a:schemeClr val="tx2"/>
              </a:buClr>
              <a:buFont typeface="Wingdings" panose="05000000000000000000" pitchFamily="2" charset="2"/>
              <a:buChar char=""/>
            </a:pPr>
            <a:r>
              <a:rPr lang="ru-RU" dirty="0" smtClean="0">
                <a:latin typeface="Candara" pitchFamily="34" charset="0"/>
              </a:rPr>
              <a:t>Что значит «финансово грамотный человек»?</a:t>
            </a:r>
            <a:endParaRPr lang="ru-RU" dirty="0">
              <a:latin typeface="Candara" pitchFamily="34" charset="0"/>
            </a:endParaRPr>
          </a:p>
          <a:p>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49</a:t>
            </a:fld>
            <a:endParaRPr lang="ru-RU"/>
          </a:p>
        </p:txBody>
      </p:sp>
      <p:sp>
        <p:nvSpPr>
          <p:cNvPr id="7" name="Заголовок 1"/>
          <p:cNvSpPr txBox="1">
            <a:spLocks/>
          </p:cNvSpPr>
          <p:nvPr/>
        </p:nvSpPr>
        <p:spPr>
          <a:xfrm>
            <a:off x="0" y="29026"/>
            <a:ext cx="7202776" cy="663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ru-RU" sz="3600" b="1" dirty="0">
                <a:latin typeface="Candara" pitchFamily="34" charset="0"/>
              </a:rPr>
              <a:t>Итоги урока</a:t>
            </a:r>
          </a:p>
        </p:txBody>
      </p:sp>
      <p:cxnSp>
        <p:nvCxnSpPr>
          <p:cNvPr id="8" name="Прямая соединительная линия 7"/>
          <p:cNvCxnSpPr/>
          <p:nvPr/>
        </p:nvCxnSpPr>
        <p:spPr>
          <a:xfrm>
            <a:off x="0" y="692696"/>
            <a:ext cx="896448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idx="1"/>
          </p:nvPr>
        </p:nvSpPr>
        <p:spPr>
          <a:xfrm>
            <a:off x="285750" y="500063"/>
            <a:ext cx="8143875" cy="2143125"/>
          </a:xfrm>
          <a:prstGeom prst="can">
            <a:avLst>
              <a:gd name="adj" fmla="val 0"/>
            </a:avLst>
          </a:prstGeom>
          <a:solidFill>
            <a:schemeClr val="accent1">
              <a:lumMod val="75000"/>
            </a:schemeClr>
          </a:solidFill>
          <a:ln>
            <a:solidFill>
              <a:schemeClr val="tx2">
                <a:lumMod val="90000"/>
              </a:schemeClr>
            </a:solidFill>
            <a:round/>
          </a:ln>
          <a:effectLst>
            <a:outerShdw dist="107763" dir="2700000" algn="ctr" rotWithShape="0">
              <a:schemeClr val="bg2">
                <a:alpha val="50000"/>
              </a:schemeClr>
            </a:outerShdw>
          </a:effectLst>
        </p:spPr>
        <p:txBody>
          <a:bodyPr wrap="none" anchor="ctr">
            <a:normAutofit/>
          </a:bodyPr>
          <a:lstStyle/>
          <a:p>
            <a:pPr marL="548640" indent="-411480" algn="ctr" eaLnBrk="1" fontAlgn="auto" hangingPunct="1">
              <a:spcAft>
                <a:spcPts val="0"/>
              </a:spcAft>
              <a:buClr>
                <a:schemeClr val="tx1">
                  <a:shade val="95000"/>
                </a:schemeClr>
              </a:buClr>
              <a:buFont typeface="Wingdings 2"/>
              <a:buNone/>
              <a:defRPr/>
            </a:pPr>
            <a:r>
              <a:rPr lang="ru-RU" sz="4000" b="1" i="1" dirty="0">
                <a:solidFill>
                  <a:srgbClr val="FFC000"/>
                </a:solidFill>
                <a:latin typeface="Arial" charset="0"/>
              </a:rPr>
              <a:t>Получение </a:t>
            </a:r>
          </a:p>
          <a:p>
            <a:pPr marL="548640" indent="-411480" algn="ctr" eaLnBrk="1" fontAlgn="auto" hangingPunct="1">
              <a:spcAft>
                <a:spcPts val="0"/>
              </a:spcAft>
              <a:buClr>
                <a:schemeClr val="tx1">
                  <a:shade val="95000"/>
                </a:schemeClr>
              </a:buClr>
              <a:buFont typeface="Wingdings 2"/>
              <a:buNone/>
              <a:defRPr/>
            </a:pPr>
            <a:r>
              <a:rPr lang="ru-RU" sz="4000" b="1" i="1" dirty="0">
                <a:solidFill>
                  <a:srgbClr val="FFC000"/>
                </a:solidFill>
                <a:latin typeface="Arial" charset="0"/>
              </a:rPr>
              <a:t>кредита</a:t>
            </a:r>
          </a:p>
        </p:txBody>
      </p:sp>
      <p:sp>
        <p:nvSpPr>
          <p:cNvPr id="6" name="Равнобедренный треугольник 5"/>
          <p:cNvSpPr/>
          <p:nvPr/>
        </p:nvSpPr>
        <p:spPr>
          <a:xfrm>
            <a:off x="0" y="2786058"/>
            <a:ext cx="4572000" cy="2786062"/>
          </a:xfrm>
          <a:prstGeom prst="triangle">
            <a:avLst>
              <a:gd name="adj" fmla="val 49877"/>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3600" b="1" dirty="0">
                <a:solidFill>
                  <a:srgbClr val="002060"/>
                </a:solidFill>
              </a:rPr>
              <a:t>Заемщик </a:t>
            </a:r>
          </a:p>
        </p:txBody>
      </p:sp>
      <p:sp>
        <p:nvSpPr>
          <p:cNvPr id="7" name="Равнобедренный треугольник 6"/>
          <p:cNvSpPr/>
          <p:nvPr/>
        </p:nvSpPr>
        <p:spPr>
          <a:xfrm>
            <a:off x="4572001" y="2786063"/>
            <a:ext cx="4572000" cy="2786062"/>
          </a:xfrm>
          <a:prstGeom prst="triangle">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2060"/>
                </a:solidFill>
              </a:rPr>
              <a:t>Кредитор</a:t>
            </a:r>
          </a:p>
        </p:txBody>
      </p:sp>
    </p:spTree>
    <p:extLst>
      <p:ext uri="{BB962C8B-B14F-4D97-AF65-F5344CB8AC3E}">
        <p14:creationId xmlns:p14="http://schemas.microsoft.com/office/powerpoint/2010/main" xmlns="" val="414073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B56F29D-ACF0-455F-8E61-BFB663992D72}" type="slidenum">
              <a:rPr lang="ru-RU" smtClean="0"/>
              <a:pPr/>
              <a:t>50</a:t>
            </a:fld>
            <a:endParaRPr lang="ru-RU"/>
          </a:p>
        </p:txBody>
      </p:sp>
      <p:sp>
        <p:nvSpPr>
          <p:cNvPr id="10" name="TextBox 9"/>
          <p:cNvSpPr txBox="1"/>
          <p:nvPr/>
        </p:nvSpPr>
        <p:spPr>
          <a:xfrm>
            <a:off x="1124840" y="2956963"/>
            <a:ext cx="7172156" cy="757130"/>
          </a:xfrm>
          <a:prstGeom prst="rect">
            <a:avLst/>
          </a:prstGeom>
          <a:noFill/>
        </p:spPr>
        <p:txBody>
          <a:bodyPr wrap="none" rtlCol="0">
            <a:spAutoFit/>
          </a:bodyPr>
          <a:lstStyle/>
          <a:p>
            <a:pPr>
              <a:lnSpc>
                <a:spcPct val="90000"/>
              </a:lnSpc>
            </a:pPr>
            <a:r>
              <a:rPr lang="ru-RU" sz="4800" dirty="0">
                <a:latin typeface="Candara" pitchFamily="34" charset="0"/>
              </a:rPr>
              <a:t>СПАСИБО ЗА ВНИМАНИЕ!</a:t>
            </a:r>
          </a:p>
        </p:txBody>
      </p:sp>
      <p:sp>
        <p:nvSpPr>
          <p:cNvPr id="11" name="Прямоугольник 10"/>
          <p:cNvSpPr/>
          <p:nvPr/>
        </p:nvSpPr>
        <p:spPr>
          <a:xfrm>
            <a:off x="4283968" y="332656"/>
            <a:ext cx="4572000" cy="923330"/>
          </a:xfrm>
          <a:prstGeom prst="rect">
            <a:avLst/>
          </a:prstGeom>
        </p:spPr>
        <p:txBody>
          <a:bodyPr>
            <a:spAutoFit/>
          </a:bodyPr>
          <a:lstStyle/>
          <a:p>
            <a:r>
              <a:rPr lang="ru-RU" i="1" dirty="0">
                <a:solidFill>
                  <a:srgbClr val="333333"/>
                </a:solidFill>
                <a:latin typeface="Candara" panose="020E0502030303020204" pitchFamily="34" charset="0"/>
              </a:rPr>
              <a:t>«Сумел взять — умей и отдать»</a:t>
            </a:r>
          </a:p>
          <a:p>
            <a:endParaRPr lang="ru-RU" dirty="0">
              <a:solidFill>
                <a:srgbClr val="333333"/>
              </a:solidFill>
              <a:latin typeface="Candara" panose="020E0502030303020204" pitchFamily="34" charset="0"/>
            </a:endParaRPr>
          </a:p>
          <a:p>
            <a:pPr algn="r"/>
            <a:r>
              <a:rPr lang="ru-RU" b="1" dirty="0">
                <a:solidFill>
                  <a:srgbClr val="333333"/>
                </a:solidFill>
                <a:latin typeface="Candara" panose="020E0502030303020204" pitchFamily="34" charset="0"/>
              </a:rPr>
              <a:t>народная мудрость</a:t>
            </a:r>
            <a:endParaRPr lang="ru-RU" b="1" dirty="0">
              <a:latin typeface="Candara" panose="020E0502030303020204" pitchFamily="34" charset="0"/>
            </a:endParaRPr>
          </a:p>
        </p:txBody>
      </p:sp>
    </p:spTree>
    <p:extLst>
      <p:ext uri="{BB962C8B-B14F-4D97-AF65-F5344CB8AC3E}">
        <p14:creationId xmlns:p14="http://schemas.microsoft.com/office/powerpoint/2010/main" xmlns="" val="3875594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4663" y="285750"/>
            <a:ext cx="4859337" cy="3286125"/>
          </a:xfrm>
        </p:spPr>
        <p:txBody>
          <a:bodyPr>
            <a:normAutofit fontScale="70000" lnSpcReduction="20000"/>
          </a:bodyPr>
          <a:lstStyle/>
          <a:p>
            <a:pPr marL="0" indent="715963" eaLnBrk="1" fontAlgn="auto" hangingPunct="1">
              <a:lnSpc>
                <a:spcPct val="80000"/>
              </a:lnSpc>
              <a:spcAft>
                <a:spcPts val="0"/>
              </a:spcAft>
              <a:buClr>
                <a:schemeClr val="tx1">
                  <a:shade val="95000"/>
                </a:schemeClr>
              </a:buClr>
              <a:buFontTx/>
              <a:buNone/>
              <a:defRPr/>
            </a:pPr>
            <a:r>
              <a:rPr lang="ru-RU" sz="3500" b="1" i="1" u="sng" dirty="0" smtClean="0">
                <a:solidFill>
                  <a:srgbClr val="C00000"/>
                </a:solidFill>
                <a:latin typeface="Arial" panose="020B0604020202020204" pitchFamily="34" charset="0"/>
                <a:cs typeface="Arial" panose="020B0604020202020204" pitchFamily="34" charset="0"/>
              </a:rPr>
              <a:t>Кредитор</a:t>
            </a:r>
            <a:r>
              <a:rPr lang="ru-RU" sz="3500" b="1" dirty="0" smtClean="0">
                <a:solidFill>
                  <a:srgbClr val="C00000"/>
                </a:solidFill>
                <a:latin typeface="Arial" panose="020B0604020202020204" pitchFamily="34" charset="0"/>
                <a:cs typeface="Arial" panose="020B0604020202020204" pitchFamily="34" charset="0"/>
              </a:rPr>
              <a:t> </a:t>
            </a:r>
          </a:p>
          <a:p>
            <a:pPr marL="0" indent="715963" eaLnBrk="1" fontAlgn="auto" hangingPunct="1">
              <a:lnSpc>
                <a:spcPct val="80000"/>
              </a:lnSpc>
              <a:spcAft>
                <a:spcPts val="0"/>
              </a:spcAft>
              <a:buClr>
                <a:schemeClr val="tx1">
                  <a:shade val="95000"/>
                </a:schemeClr>
              </a:buClr>
              <a:buFontTx/>
              <a:buNone/>
              <a:defRPr/>
            </a:pPr>
            <a:r>
              <a:rPr lang="ru-RU" sz="3500" dirty="0" smtClean="0"/>
              <a:t> </a:t>
            </a:r>
            <a:r>
              <a:rPr lang="ru-RU" sz="3300" dirty="0" smtClean="0">
                <a:latin typeface="Calibri" panose="020F0502020204030204" pitchFamily="34" charset="0"/>
                <a:cs typeface="Calibri" panose="020F0502020204030204" pitchFamily="34" charset="0"/>
              </a:rPr>
              <a:t>предоставляет ссуду на время, оставаясь собственником ссуженной стоимости. </a:t>
            </a:r>
          </a:p>
          <a:p>
            <a:pPr marL="0" indent="715963" eaLnBrk="1" fontAlgn="auto" hangingPunct="1">
              <a:lnSpc>
                <a:spcPct val="80000"/>
              </a:lnSpc>
              <a:spcAft>
                <a:spcPts val="0"/>
              </a:spcAft>
              <a:buClr>
                <a:schemeClr val="tx1">
                  <a:shade val="95000"/>
                </a:schemeClr>
              </a:buClr>
              <a:buFontTx/>
              <a:buNone/>
              <a:defRPr/>
            </a:pPr>
            <a:r>
              <a:rPr lang="ru-RU" sz="3300" dirty="0" smtClean="0">
                <a:latin typeface="Calibri" panose="020F0502020204030204" pitchFamily="34" charset="0"/>
                <a:cs typeface="Calibri" panose="020F0502020204030204" pitchFamily="34" charset="0"/>
              </a:rPr>
              <a:t>Для выдачи ссуды кредитору необходимо иметь определенные средства. Их источником могут стать собственные накопления, а также заемные средства, полученные от других хозяйствующих субъектов.</a:t>
            </a:r>
            <a:endParaRPr lang="en-US" sz="3300" dirty="0" smtClean="0">
              <a:latin typeface="Calibri" panose="020F0502020204030204" pitchFamily="34" charset="0"/>
              <a:cs typeface="Calibri" panose="020F0502020204030204" pitchFamily="34" charset="0"/>
            </a:endParaRPr>
          </a:p>
          <a:p>
            <a:pPr marL="0" indent="715963" eaLnBrk="1" fontAlgn="auto" hangingPunct="1">
              <a:lnSpc>
                <a:spcPct val="80000"/>
              </a:lnSpc>
              <a:spcAft>
                <a:spcPts val="0"/>
              </a:spcAft>
              <a:buClr>
                <a:schemeClr val="tx1">
                  <a:shade val="95000"/>
                </a:schemeClr>
              </a:buClr>
              <a:buFontTx/>
              <a:buNone/>
              <a:defRPr/>
            </a:pPr>
            <a:endParaRPr lang="en-US" sz="2000" dirty="0" smtClean="0">
              <a:solidFill>
                <a:schemeClr val="accent5">
                  <a:lumMod val="40000"/>
                  <a:lumOff val="60000"/>
                </a:schemeClr>
              </a:solidFill>
            </a:endParaRPr>
          </a:p>
          <a:p>
            <a:pPr marL="0" indent="715963" eaLnBrk="1" fontAlgn="auto" hangingPunct="1">
              <a:lnSpc>
                <a:spcPct val="80000"/>
              </a:lnSpc>
              <a:spcAft>
                <a:spcPts val="0"/>
              </a:spcAft>
              <a:buClr>
                <a:schemeClr val="tx1">
                  <a:shade val="95000"/>
                </a:schemeClr>
              </a:buClr>
              <a:buFontTx/>
              <a:buNone/>
              <a:defRPr/>
            </a:pPr>
            <a:endParaRPr lang="ru-RU" sz="2000" dirty="0" smtClean="0">
              <a:solidFill>
                <a:schemeClr val="accent5">
                  <a:lumMod val="40000"/>
                  <a:lumOff val="60000"/>
                </a:schemeClr>
              </a:solidFill>
            </a:endParaRPr>
          </a:p>
        </p:txBody>
      </p:sp>
      <p:pic>
        <p:nvPicPr>
          <p:cNvPr id="6149" name="Picture 5" descr="09"/>
          <p:cNvPicPr>
            <a:picLocks noChangeAspect="1" noChangeArrowheads="1"/>
          </p:cNvPicPr>
          <p:nvPr/>
        </p:nvPicPr>
        <p:blipFill>
          <a:blip r:embed="rId4"/>
          <a:srcRect/>
          <a:stretch>
            <a:fillRect/>
          </a:stretch>
        </p:blipFill>
        <p:spPr bwMode="auto">
          <a:xfrm>
            <a:off x="32763" y="0"/>
            <a:ext cx="4238448" cy="3183979"/>
          </a:xfrm>
          <a:prstGeom prst="rect">
            <a:avLst/>
          </a:prstGeom>
          <a:ln>
            <a:noFill/>
          </a:ln>
          <a:effectLst>
            <a:outerShdw blurRad="292100" dist="139700" dir="2700000" algn="tl" rotWithShape="0">
              <a:srgbClr val="333333">
                <a:alpha val="65000"/>
              </a:srgbClr>
            </a:outerShdw>
          </a:effectLst>
        </p:spPr>
      </p:pic>
      <p:sp>
        <p:nvSpPr>
          <p:cNvPr id="6150" name="Text Box 6"/>
          <p:cNvSpPr txBox="1">
            <a:spLocks noChangeArrowheads="1"/>
          </p:cNvSpPr>
          <p:nvPr/>
        </p:nvSpPr>
        <p:spPr bwMode="auto">
          <a:xfrm>
            <a:off x="323850" y="3571875"/>
            <a:ext cx="8496300" cy="2394502"/>
          </a:xfrm>
          <a:prstGeom prst="rect">
            <a:avLst/>
          </a:prstGeom>
          <a:noFill/>
          <a:ln w="9525">
            <a:noFill/>
            <a:miter lim="800000"/>
            <a:headEnd/>
            <a:tailEnd/>
          </a:ln>
        </p:spPr>
        <p:txBody>
          <a:bodyPr>
            <a:spAutoFit/>
          </a:bodyPr>
          <a:lstStyle/>
          <a:p>
            <a:pPr>
              <a:lnSpc>
                <a:spcPct val="80000"/>
              </a:lnSpc>
              <a:spcBef>
                <a:spcPct val="20000"/>
              </a:spcBef>
              <a:defRPr/>
            </a:pPr>
            <a:endParaRPr lang="en-US" sz="2800" b="1" i="1" u="sng" dirty="0">
              <a:solidFill>
                <a:srgbClr val="FFFF00"/>
              </a:solidFill>
            </a:endParaRPr>
          </a:p>
          <a:p>
            <a:pPr>
              <a:lnSpc>
                <a:spcPct val="80000"/>
              </a:lnSpc>
              <a:spcBef>
                <a:spcPct val="20000"/>
              </a:spcBef>
              <a:defRPr/>
            </a:pPr>
            <a:r>
              <a:rPr lang="ru-RU" sz="2800" b="1" i="1" u="sng" dirty="0">
                <a:solidFill>
                  <a:srgbClr val="C00000"/>
                </a:solidFill>
                <a:latin typeface="Arial" panose="020B0604020202020204" pitchFamily="34" charset="0"/>
                <a:cs typeface="Arial" panose="020B0604020202020204" pitchFamily="34" charset="0"/>
              </a:rPr>
              <a:t>Заемщик</a:t>
            </a:r>
            <a:r>
              <a:rPr lang="ru-RU" sz="2800" dirty="0">
                <a:solidFill>
                  <a:srgbClr val="C00000"/>
                </a:solidFill>
                <a:latin typeface="Arial" panose="020B0604020202020204" pitchFamily="34" charset="0"/>
                <a:cs typeface="Arial" panose="020B0604020202020204" pitchFamily="34" charset="0"/>
              </a:rPr>
              <a:t> </a:t>
            </a:r>
            <a:r>
              <a:rPr lang="ru-RU" sz="2800" dirty="0"/>
              <a:t> </a:t>
            </a:r>
            <a:r>
              <a:rPr lang="ru-RU" sz="2800" dirty="0">
                <a:latin typeface="Calibri" panose="020F0502020204030204" pitchFamily="34" charset="0"/>
                <a:cs typeface="Calibri" panose="020F0502020204030204" pitchFamily="34" charset="0"/>
              </a:rPr>
              <a:t>получает ссуду и обязуется ее возвратить к обусловленному сроку. Заемщик не является собственником ссуженного капитала, он лишь временный его владелец. </a:t>
            </a:r>
          </a:p>
          <a:p>
            <a:pPr>
              <a:defRPr/>
            </a:pPr>
            <a:endParaRPr lang="ru-RU" sz="3200" b="1" dirty="0"/>
          </a:p>
        </p:txBody>
      </p:sp>
    </p:spTree>
    <p:extLst>
      <p:ext uri="{BB962C8B-B14F-4D97-AF65-F5344CB8AC3E}">
        <p14:creationId xmlns:p14="http://schemas.microsoft.com/office/powerpoint/2010/main" xmlns="" val="1570654891"/>
      </p:ext>
    </p:extLst>
  </p:cSld>
  <p:clrMapOvr>
    <a:masterClrMapping/>
  </p:clrMapOvr>
  <p:transition spd="slow">
    <p:newsflash/>
    <p:sndAc>
      <p:stSnd>
        <p:snd r:embed="rId3"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strVal val="#ppt_w*0.70"/>
                                          </p:val>
                                        </p:tav>
                                        <p:tav tm="100000">
                                          <p:val>
                                            <p:strVal val="#ppt_w"/>
                                          </p:val>
                                        </p:tav>
                                      </p:tavLst>
                                    </p:anim>
                                    <p:anim calcmode="lin" valueType="num">
                                      <p:cBhvr>
                                        <p:cTn id="8" dur="500" fill="hold"/>
                                        <p:tgtEl>
                                          <p:spTgt spid="6149"/>
                                        </p:tgtEl>
                                        <p:attrNameLst>
                                          <p:attrName>ppt_h</p:attrName>
                                        </p:attrNameLst>
                                      </p:cBhvr>
                                      <p:tavLst>
                                        <p:tav tm="0">
                                          <p:val>
                                            <p:strVal val="#ppt_h"/>
                                          </p:val>
                                        </p:tav>
                                        <p:tav tm="100000">
                                          <p:val>
                                            <p:strVal val="#ppt_h"/>
                                          </p:val>
                                        </p:tav>
                                      </p:tavLst>
                                    </p:anim>
                                    <p:animEffect transition="in" filter="fade">
                                      <p:cBhvr>
                                        <p:cTn id="9" dur="500"/>
                                        <p:tgtEl>
                                          <p:spTgt spid="6149"/>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6147">
                                            <p:txEl>
                                              <p:pRg st="0" end="0"/>
                                            </p:txEl>
                                          </p:spTgt>
                                        </p:tgtEl>
                                      </p:cBhvr>
                                    </p:animEffect>
                                  </p:childTnLst>
                                </p:cTn>
                              </p:par>
                            </p:childTnLst>
                          </p:cTn>
                        </p:par>
                        <p:par>
                          <p:cTn id="16" fill="hold" nodeType="afterGroup">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p:cTn id="19" dur="5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6147">
                                            <p:txEl>
                                              <p:pRg st="1" end="1"/>
                                            </p:txEl>
                                          </p:spTgt>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p:cTn id="25" dur="5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6" dur="5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7" dur="500"/>
                                        <p:tgtEl>
                                          <p:spTgt spid="6147">
                                            <p:txEl>
                                              <p:pRg st="2" end="2"/>
                                            </p:txEl>
                                          </p:spTgt>
                                        </p:tgtEl>
                                      </p:cBhvr>
                                    </p:animEffect>
                                  </p:childTnLst>
                                </p:cTn>
                              </p:par>
                            </p:childTnLst>
                          </p:cTn>
                        </p:par>
                        <p:par>
                          <p:cTn id="28" fill="hold" nodeType="afterGroup">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500" fill="hold"/>
                                        <p:tgtEl>
                                          <p:spTgt spid="6150"/>
                                        </p:tgtEl>
                                        <p:attrNameLst>
                                          <p:attrName>ppt_w</p:attrName>
                                        </p:attrNameLst>
                                      </p:cBhvr>
                                      <p:tavLst>
                                        <p:tav tm="0">
                                          <p:val>
                                            <p:strVal val="#ppt_w*0.70"/>
                                          </p:val>
                                        </p:tav>
                                        <p:tav tm="100000">
                                          <p:val>
                                            <p:strVal val="#ppt_w"/>
                                          </p:val>
                                        </p:tav>
                                      </p:tavLst>
                                    </p:anim>
                                    <p:anim calcmode="lin" valueType="num">
                                      <p:cBhvr>
                                        <p:cTn id="32" dur="500" fill="hold"/>
                                        <p:tgtEl>
                                          <p:spTgt spid="6150"/>
                                        </p:tgtEl>
                                        <p:attrNameLst>
                                          <p:attrName>ppt_h</p:attrName>
                                        </p:attrNameLst>
                                      </p:cBhvr>
                                      <p:tavLst>
                                        <p:tav tm="0">
                                          <p:val>
                                            <p:strVal val="#ppt_h"/>
                                          </p:val>
                                        </p:tav>
                                        <p:tav tm="100000">
                                          <p:val>
                                            <p:strVal val="#ppt_h"/>
                                          </p:val>
                                        </p:tav>
                                      </p:tavLst>
                                    </p:anim>
                                    <p:animEffect transition="in" filter="fade">
                                      <p:cBhvr>
                                        <p:cTn id="3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p:cNvSpPr/>
          <p:nvPr/>
        </p:nvSpPr>
        <p:spPr>
          <a:xfrm>
            <a:off x="4786313" y="500063"/>
            <a:ext cx="4357687" cy="2000250"/>
          </a:xfrm>
          <a:prstGeom prst="downArrow">
            <a:avLst>
              <a:gd name="adj1" fmla="val 50000"/>
              <a:gd name="adj2" fmla="val 5194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a:p>
            <a:pPr algn="ctr">
              <a:defRPr/>
            </a:pPr>
            <a:r>
              <a:rPr lang="ru-RU" sz="3200" b="1" i="1" dirty="0">
                <a:solidFill>
                  <a:srgbClr val="002060"/>
                </a:solidFill>
              </a:rPr>
              <a:t>Заемщик </a:t>
            </a:r>
          </a:p>
        </p:txBody>
      </p:sp>
      <p:sp>
        <p:nvSpPr>
          <p:cNvPr id="5" name="Содержимое 4"/>
          <p:cNvSpPr>
            <a:spLocks noGrp="1"/>
          </p:cNvSpPr>
          <p:nvPr>
            <p:ph idx="4294967295"/>
          </p:nvPr>
        </p:nvSpPr>
        <p:spPr>
          <a:xfrm>
            <a:off x="0" y="428625"/>
            <a:ext cx="4714875" cy="2214563"/>
          </a:xfrm>
          <a:prstGeom prst="downArrow">
            <a:avLst>
              <a:gd name="adj1" fmla="val 50000"/>
              <a:gd name="adj2" fmla="val 5194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marL="548640" indent="-411480" algn="ctr" eaLnBrk="1" fontAlgn="auto" hangingPunct="1">
              <a:spcAft>
                <a:spcPts val="0"/>
              </a:spcAft>
              <a:buClr>
                <a:schemeClr val="tx1">
                  <a:shade val="95000"/>
                </a:schemeClr>
              </a:buClr>
              <a:buFont typeface="Wingdings 2"/>
              <a:buChar char=""/>
              <a:defRPr/>
            </a:pPr>
            <a:endParaRPr lang="ru-RU" dirty="0" smtClean="0"/>
          </a:p>
          <a:p>
            <a:pPr marL="548640" indent="-411480" algn="ctr" eaLnBrk="1" fontAlgn="auto" hangingPunct="1">
              <a:spcAft>
                <a:spcPts val="0"/>
              </a:spcAft>
              <a:buClr>
                <a:schemeClr val="tx1">
                  <a:shade val="95000"/>
                </a:schemeClr>
              </a:buClr>
              <a:buFont typeface="Wingdings 2"/>
              <a:buChar char=""/>
              <a:defRPr/>
            </a:pPr>
            <a:endParaRPr lang="ru-RU" dirty="0"/>
          </a:p>
          <a:p>
            <a:pPr marL="548640" indent="-411480" algn="ctr"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None/>
              <a:defRPr/>
            </a:pPr>
            <a:r>
              <a:rPr lang="ru-RU" sz="8000" b="1" i="1" dirty="0" smtClean="0">
                <a:solidFill>
                  <a:srgbClr val="002060"/>
                </a:solidFill>
              </a:rPr>
              <a:t>Кредитор</a:t>
            </a:r>
            <a:r>
              <a:rPr lang="ru-RU" sz="8000" dirty="0" smtClean="0">
                <a:solidFill>
                  <a:srgbClr val="002060"/>
                </a:solidFill>
              </a:rPr>
              <a:t> </a:t>
            </a:r>
            <a:endParaRPr lang="ru-RU" sz="8000" dirty="0">
              <a:solidFill>
                <a:srgbClr val="002060"/>
              </a:solidFill>
            </a:endParaRPr>
          </a:p>
        </p:txBody>
      </p:sp>
      <p:sp>
        <p:nvSpPr>
          <p:cNvPr id="11" name="Овал 10"/>
          <p:cNvSpPr/>
          <p:nvPr/>
        </p:nvSpPr>
        <p:spPr>
          <a:xfrm>
            <a:off x="0" y="2643188"/>
            <a:ext cx="4429125" cy="1214437"/>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i="1" dirty="0">
                <a:solidFill>
                  <a:srgbClr val="002060"/>
                </a:solidFill>
              </a:rPr>
              <a:t>Банки</a:t>
            </a:r>
          </a:p>
        </p:txBody>
      </p:sp>
      <p:sp>
        <p:nvSpPr>
          <p:cNvPr id="12" name="Овал 11"/>
          <p:cNvSpPr/>
          <p:nvPr/>
        </p:nvSpPr>
        <p:spPr>
          <a:xfrm>
            <a:off x="5000625" y="2571750"/>
            <a:ext cx="4143375" cy="1643063"/>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i="1" dirty="0">
                <a:solidFill>
                  <a:srgbClr val="002060"/>
                </a:solidFill>
              </a:rPr>
              <a:t>Физические лица</a:t>
            </a:r>
          </a:p>
        </p:txBody>
      </p:sp>
      <p:sp>
        <p:nvSpPr>
          <p:cNvPr id="13" name="Овал 12"/>
          <p:cNvSpPr/>
          <p:nvPr/>
        </p:nvSpPr>
        <p:spPr>
          <a:xfrm>
            <a:off x="0" y="3857625"/>
            <a:ext cx="4643438" cy="1357313"/>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i="1" dirty="0">
                <a:solidFill>
                  <a:srgbClr val="002060"/>
                </a:solidFill>
              </a:rPr>
              <a:t>Предприятия торговли и сферы услуг</a:t>
            </a:r>
          </a:p>
        </p:txBody>
      </p:sp>
      <p:sp>
        <p:nvSpPr>
          <p:cNvPr id="14" name="Овал 13"/>
          <p:cNvSpPr/>
          <p:nvPr/>
        </p:nvSpPr>
        <p:spPr>
          <a:xfrm>
            <a:off x="0" y="5286375"/>
            <a:ext cx="4581525" cy="1571625"/>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i="1" dirty="0">
                <a:solidFill>
                  <a:srgbClr val="002060"/>
                </a:solidFill>
              </a:rPr>
              <a:t>Специальные кредитные учреждения</a:t>
            </a:r>
          </a:p>
        </p:txBody>
      </p:sp>
    </p:spTree>
    <p:extLst>
      <p:ext uri="{BB962C8B-B14F-4D97-AF65-F5344CB8AC3E}">
        <p14:creationId xmlns:p14="http://schemas.microsoft.com/office/powerpoint/2010/main" xmlns="" val="4078716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260648"/>
            <a:ext cx="7202776" cy="792088"/>
          </a:xfrm>
        </p:spPr>
        <p:txBody>
          <a:bodyPr/>
          <a:lstStyle/>
          <a:p>
            <a:pPr algn="ctr"/>
            <a:r>
              <a:rPr lang="ru-RU" b="1" dirty="0" smtClean="0">
                <a:solidFill>
                  <a:srgbClr val="002060"/>
                </a:solidFill>
              </a:rPr>
              <a:t>Принципы кредитования</a:t>
            </a:r>
            <a:endParaRPr lang="ru-RU" b="1" dirty="0">
              <a:solidFill>
                <a:srgbClr val="002060"/>
              </a:solidFill>
            </a:endParaRPr>
          </a:p>
        </p:txBody>
      </p:sp>
      <p:sp>
        <p:nvSpPr>
          <p:cNvPr id="3" name="Объект 2"/>
          <p:cNvSpPr>
            <a:spLocks noGrp="1"/>
          </p:cNvSpPr>
          <p:nvPr>
            <p:ph idx="1"/>
          </p:nvPr>
        </p:nvSpPr>
        <p:spPr>
          <a:xfrm>
            <a:off x="1142108" y="1340768"/>
            <a:ext cx="7202776" cy="4679032"/>
          </a:xfrm>
        </p:spPr>
        <p:txBody>
          <a:bodyPr/>
          <a:lstStyle/>
          <a:p>
            <a:r>
              <a:rPr lang="ru-RU" b="1" i="1" dirty="0"/>
              <a:t>В</a:t>
            </a:r>
            <a:r>
              <a:rPr lang="ru-RU" b="1" i="1" dirty="0" smtClean="0"/>
              <a:t>озвратность</a:t>
            </a:r>
            <a:r>
              <a:rPr lang="ru-RU" dirty="0"/>
              <a:t> – возврат по окончании срока полной суммы заемных денег с определенными процентами.</a:t>
            </a:r>
          </a:p>
          <a:p>
            <a:r>
              <a:rPr lang="ru-RU" b="1" dirty="0"/>
              <a:t>С</a:t>
            </a:r>
            <a:r>
              <a:rPr lang="ru-RU" b="1" i="1" dirty="0" smtClean="0"/>
              <a:t>рочность</a:t>
            </a:r>
            <a:r>
              <a:rPr lang="ru-RU" i="1" dirty="0"/>
              <a:t> – </a:t>
            </a:r>
            <a:r>
              <a:rPr lang="ru-RU" dirty="0"/>
              <a:t>четко указанный срок.</a:t>
            </a:r>
          </a:p>
          <a:p>
            <a:pPr>
              <a:lnSpc>
                <a:spcPct val="100000"/>
              </a:lnSpc>
            </a:pPr>
            <a:r>
              <a:rPr lang="ru-RU" b="1" i="1" dirty="0"/>
              <a:t>П</a:t>
            </a:r>
            <a:r>
              <a:rPr lang="ru-RU" b="1" i="1" dirty="0" smtClean="0"/>
              <a:t>латность</a:t>
            </a:r>
            <a:r>
              <a:rPr lang="ru-RU" i="1" dirty="0"/>
              <a:t> – </a:t>
            </a:r>
            <a:r>
              <a:rPr lang="ru-RU" dirty="0"/>
              <a:t>процент за кредит является </a:t>
            </a:r>
            <a:endParaRPr lang="ru-RU" dirty="0" smtClean="0"/>
          </a:p>
          <a:p>
            <a:pPr marL="0" indent="0">
              <a:lnSpc>
                <a:spcPct val="100000"/>
              </a:lnSpc>
              <a:buNone/>
            </a:pPr>
            <a:r>
              <a:rPr lang="ru-RU" dirty="0" smtClean="0"/>
              <a:t>платой </a:t>
            </a:r>
            <a:r>
              <a:rPr lang="ru-RU" dirty="0"/>
              <a:t>за пользование взятыми в долг деньгами</a:t>
            </a:r>
            <a:r>
              <a:rPr lang="ru-RU" dirty="0" smtClean="0"/>
              <a:t>.</a:t>
            </a:r>
          </a:p>
          <a:p>
            <a:r>
              <a:rPr lang="ru-RU" b="1" i="1" dirty="0" smtClean="0"/>
              <a:t>Обеспеченность</a:t>
            </a:r>
            <a:r>
              <a:rPr lang="ru-RU" dirty="0" smtClean="0"/>
              <a:t> - </a:t>
            </a:r>
            <a:r>
              <a:rPr lang="ru-RU" dirty="0"/>
              <a:t>обеспечения защиты имущественных интересов кредитора при возможном нарушении заемщиком принятых на себя обязательств. </a:t>
            </a:r>
          </a:p>
          <a:p>
            <a:endParaRPr lang="ru-RU" dirty="0"/>
          </a:p>
          <a:p>
            <a:endParaRPr lang="ru-RU"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8</a:t>
            </a:fld>
            <a:endParaRPr lang="ru-RU"/>
          </a:p>
        </p:txBody>
      </p:sp>
      <p:pic>
        <p:nvPicPr>
          <p:cNvPr id="5" name="Picture 5" descr="C:\Documents and Settings\Admin\Рабочий стол\экономик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2108" y="4687743"/>
            <a:ext cx="1548102" cy="1757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0" name="Picture 2" descr="Картинки по запросу картинки креди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9040" y="2060848"/>
            <a:ext cx="1808541" cy="1536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4761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208642"/>
            <a:ext cx="7202776" cy="807693"/>
          </a:xfrm>
        </p:spPr>
        <p:txBody>
          <a:bodyPr/>
          <a:lstStyle/>
          <a:p>
            <a:pPr algn="ctr"/>
            <a:r>
              <a:rPr lang="ru-RU" b="1" dirty="0" smtClean="0">
                <a:solidFill>
                  <a:srgbClr val="002060"/>
                </a:solidFill>
              </a:rPr>
              <a:t>Сроки кредитования</a:t>
            </a:r>
            <a:endParaRPr lang="ru-RU" b="1" dirty="0">
              <a:solidFill>
                <a:srgbClr val="002060"/>
              </a:solidFill>
            </a:endParaRPr>
          </a:p>
        </p:txBody>
      </p:sp>
      <p:sp>
        <p:nvSpPr>
          <p:cNvPr id="3" name="Объект 2"/>
          <p:cNvSpPr>
            <a:spLocks noGrp="1"/>
          </p:cNvSpPr>
          <p:nvPr>
            <p:ph idx="1"/>
          </p:nvPr>
        </p:nvSpPr>
        <p:spPr>
          <a:xfrm>
            <a:off x="1142108" y="1340768"/>
            <a:ext cx="7202776" cy="4679032"/>
          </a:xfrm>
        </p:spPr>
        <p:txBody>
          <a:bodyPr/>
          <a:lstStyle/>
          <a:p>
            <a:r>
              <a:rPr lang="ru-RU" dirty="0" smtClean="0"/>
              <a:t>– краткосрочные </a:t>
            </a:r>
            <a:r>
              <a:rPr lang="ru-RU" i="1" dirty="0" smtClean="0"/>
              <a:t>(</a:t>
            </a:r>
            <a:r>
              <a:rPr lang="ru-RU" i="1" dirty="0"/>
              <a:t>3 - 12 месяцев</a:t>
            </a:r>
            <a:r>
              <a:rPr lang="ru-RU" i="1" dirty="0" smtClean="0"/>
              <a:t>).</a:t>
            </a:r>
          </a:p>
          <a:p>
            <a:r>
              <a:rPr lang="ru-RU" dirty="0" smtClean="0"/>
              <a:t>– среднесрочные </a:t>
            </a:r>
            <a:r>
              <a:rPr lang="ru-RU" i="1" dirty="0" smtClean="0"/>
              <a:t>(</a:t>
            </a:r>
            <a:r>
              <a:rPr lang="ru-RU" i="1" dirty="0"/>
              <a:t>до 3-5 лет</a:t>
            </a:r>
            <a:r>
              <a:rPr lang="ru-RU" i="1" dirty="0" smtClean="0"/>
              <a:t>).</a:t>
            </a:r>
          </a:p>
          <a:p>
            <a:r>
              <a:rPr lang="ru-RU" dirty="0" smtClean="0"/>
              <a:t>– долгосрочные </a:t>
            </a:r>
            <a:r>
              <a:rPr lang="ru-RU" i="1" dirty="0" smtClean="0"/>
              <a:t>(</a:t>
            </a:r>
            <a:r>
              <a:rPr lang="ru-RU" i="1" dirty="0"/>
              <a:t>до 25 </a:t>
            </a:r>
            <a:r>
              <a:rPr lang="ru-RU" i="1" dirty="0" smtClean="0"/>
              <a:t>лет и более).</a:t>
            </a:r>
            <a:endParaRPr lang="ru-RU" i="1" dirty="0"/>
          </a:p>
          <a:p>
            <a:pPr marL="0" indent="0">
              <a:buNone/>
            </a:pPr>
            <a:endParaRPr lang="ru-RU" dirty="0" smtClean="0"/>
          </a:p>
          <a:p>
            <a:pPr marL="0" indent="0">
              <a:buNone/>
            </a:pPr>
            <a:r>
              <a:rPr lang="ru-RU" dirty="0" smtClean="0"/>
              <a:t>Виды </a:t>
            </a:r>
            <a:r>
              <a:rPr lang="ru-RU" dirty="0"/>
              <a:t>кредитов: </a:t>
            </a:r>
            <a:r>
              <a:rPr lang="ru-RU" b="1" dirty="0"/>
              <a:t>с обеспечением и без обеспечения</a:t>
            </a:r>
            <a:r>
              <a:rPr lang="ru-RU" dirty="0"/>
              <a:t> </a:t>
            </a:r>
            <a:endParaRPr lang="ru-RU" i="1" dirty="0"/>
          </a:p>
        </p:txBody>
      </p:sp>
      <p:sp>
        <p:nvSpPr>
          <p:cNvPr id="4" name="Номер слайда 3"/>
          <p:cNvSpPr>
            <a:spLocks noGrp="1"/>
          </p:cNvSpPr>
          <p:nvPr>
            <p:ph type="sldNum" sz="quarter" idx="12"/>
          </p:nvPr>
        </p:nvSpPr>
        <p:spPr/>
        <p:txBody>
          <a:bodyPr/>
          <a:lstStyle/>
          <a:p>
            <a:fld id="{5B56F29D-ACF0-455F-8E61-BFB663992D72}" type="slidenum">
              <a:rPr lang="ru-RU" smtClean="0"/>
              <a:pPr/>
              <a:t>9</a:t>
            </a:fld>
            <a:endParaRPr lang="ru-RU"/>
          </a:p>
        </p:txBody>
      </p:sp>
      <p:sp>
        <p:nvSpPr>
          <p:cNvPr id="5" name="Прямоугольник 4"/>
          <p:cNvSpPr/>
          <p:nvPr/>
        </p:nvSpPr>
        <p:spPr>
          <a:xfrm>
            <a:off x="323528" y="3859377"/>
            <a:ext cx="5544616" cy="1200329"/>
          </a:xfrm>
          <a:prstGeom prst="rect">
            <a:avLst/>
          </a:prstGeom>
        </p:spPr>
        <p:txBody>
          <a:bodyPr wrap="square">
            <a:spAutoFit/>
          </a:bodyPr>
          <a:lstStyle/>
          <a:p>
            <a:pPr algn="just">
              <a:buFont typeface="Wingdings" panose="05000000000000000000" pitchFamily="2" charset="2"/>
              <a:buNone/>
            </a:pPr>
            <a:r>
              <a:rPr lang="ru-RU" b="1" i="1" dirty="0">
                <a:solidFill>
                  <a:srgbClr val="C00000"/>
                </a:solidFill>
              </a:rPr>
              <a:t>Поручитель</a:t>
            </a:r>
            <a:r>
              <a:rPr lang="ru-RU" dirty="0"/>
              <a:t> - человек с достаточным рейтингом кредитоспособности, который гарантирует выплату долга по займу, если сам заемщик не может это сделать.</a:t>
            </a:r>
          </a:p>
        </p:txBody>
      </p:sp>
      <p:pic>
        <p:nvPicPr>
          <p:cNvPr id="6" name="Picture 8" descr="0000305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09660" y="1168736"/>
            <a:ext cx="2755480" cy="22294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296144" y="5637081"/>
            <a:ext cx="4572000" cy="646331"/>
          </a:xfrm>
          <a:prstGeom prst="rect">
            <a:avLst/>
          </a:prstGeom>
        </p:spPr>
        <p:txBody>
          <a:bodyPr>
            <a:spAutoFit/>
          </a:bodyPr>
          <a:lstStyle/>
          <a:p>
            <a:r>
              <a:rPr lang="ru-RU" b="1" i="1" dirty="0">
                <a:solidFill>
                  <a:srgbClr val="C00000"/>
                </a:solidFill>
                <a:latin typeface="Times New Roman" panose="02020603050405020304" pitchFamily="18" charset="0"/>
                <a:ea typeface="Times New Roman" panose="02020603050405020304" pitchFamily="18" charset="0"/>
              </a:rPr>
              <a:t>Кредитная история</a:t>
            </a:r>
            <a:r>
              <a:rPr lang="ru-RU" i="1" dirty="0">
                <a:solidFill>
                  <a:srgbClr val="C00000"/>
                </a:solidFill>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ценный финансовый инструмент.</a:t>
            </a:r>
            <a:endParaRPr lang="ru-RU" dirty="0"/>
          </a:p>
        </p:txBody>
      </p:sp>
      <p:pic>
        <p:nvPicPr>
          <p:cNvPr id="36866" name="Picture 2" descr="Картинки по запросу картинки креди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9660" y="4122203"/>
            <a:ext cx="3134340" cy="1446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5188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Акварель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10793120_TF02886637_TF02886637.potx" id="{73ACD70C-3AB4-47AB-8335-319F4983FF55}" vid="{199FA249-678D-48C7-B7BC-DFDA8EECE67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tf02886637</Template>
  <TotalTime>701</TotalTime>
  <Words>2557</Words>
  <Application>Microsoft Office PowerPoint</Application>
  <PresentationFormat>Экран (4:3)</PresentationFormat>
  <Paragraphs>329</Paragraphs>
  <Slides>50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Акварель_16x9</vt:lpstr>
      <vt:lpstr>Проверка знаний!!! Напишите букву «З», если это заёмный капитал или «С», если собственный.  По окончании не забудьте сдать преподавателю.</vt:lpstr>
      <vt:lpstr>Слайд 2</vt:lpstr>
      <vt:lpstr>Кредиты и займы</vt:lpstr>
      <vt:lpstr>Кредит (лат. creditum - ссуда, долг)  </vt:lpstr>
      <vt:lpstr>Слайд 5</vt:lpstr>
      <vt:lpstr>Слайд 6</vt:lpstr>
      <vt:lpstr>Слайд 7</vt:lpstr>
      <vt:lpstr>Принципы кредитования</vt:lpstr>
      <vt:lpstr>Сроки кредитования</vt:lpstr>
      <vt:lpstr>Слайд 10</vt:lpstr>
      <vt:lpstr>Слайд 11</vt:lpstr>
      <vt:lpstr>Виды кредитов</vt:lpstr>
      <vt:lpstr> Потребительский  кредит </vt:lpstr>
      <vt:lpstr>Слайд 14</vt:lpstr>
      <vt:lpstr>Слайд 15</vt:lpstr>
      <vt:lpstr>Слайд 16</vt:lpstr>
      <vt:lpstr>Слайд 17</vt:lpstr>
      <vt:lpstr>Слайд 18</vt:lpstr>
      <vt:lpstr>Слайд 19</vt:lpstr>
      <vt:lpstr>Слайд 20</vt:lpstr>
      <vt:lpstr>Слайд 21</vt:lpstr>
      <vt:lpstr>Слайд 22</vt:lpstr>
      <vt:lpstr>Ипотечный кредит</vt:lpstr>
      <vt:lpstr>Слайд 24</vt:lpstr>
      <vt:lpstr>Автокредит</vt:lpstr>
      <vt:lpstr>Слайд 26</vt:lpstr>
      <vt:lpstr>Слайд 27</vt:lpstr>
      <vt:lpstr>Слайд 28</vt:lpstr>
      <vt:lpstr>Слайд 29</vt:lpstr>
      <vt:lpstr>Слайд 30</vt:lpstr>
      <vt:lpstr>Слайд 31</vt:lpstr>
      <vt:lpstr>Необходимо произвести расчеты по данному рекламному проспекту и определить сумму которую вы переплатите. </vt:lpstr>
      <vt:lpstr>Рассмотрим решение</vt:lpstr>
      <vt:lpstr>Обязанности заемщика.</vt:lpstr>
      <vt:lpstr>Преимущества кредита:</vt:lpstr>
      <vt:lpstr>Недостатки кредита:</vt:lpstr>
      <vt:lpstr>Из всего вышеизложенного можно извлечь несколько уроков: </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Кредиты и займы</dc:title>
  <dc:creator>Ольга</dc:creator>
  <cp:lastModifiedBy>Admin</cp:lastModifiedBy>
  <cp:revision>77</cp:revision>
  <dcterms:created xsi:type="dcterms:W3CDTF">2017-03-11T08:37:29Z</dcterms:created>
  <dcterms:modified xsi:type="dcterms:W3CDTF">2017-04-20T04:28:55Z</dcterms:modified>
</cp:coreProperties>
</file>